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59" r:id="rId4"/>
    <p:sldId id="269" r:id="rId5"/>
    <p:sldId id="268" r:id="rId6"/>
    <p:sldId id="267" r:id="rId7"/>
    <p:sldId id="266" r:id="rId8"/>
    <p:sldId id="265" r:id="rId9"/>
    <p:sldId id="270" r:id="rId10"/>
    <p:sldId id="264" r:id="rId11"/>
    <p:sldId id="263" r:id="rId12"/>
    <p:sldId id="262" r:id="rId13"/>
    <p:sldId id="261" r:id="rId14"/>
    <p:sldId id="260" r:id="rId15"/>
    <p:sldId id="292" r:id="rId16"/>
    <p:sldId id="291" r:id="rId17"/>
    <p:sldId id="290" r:id="rId18"/>
    <p:sldId id="289" r:id="rId19"/>
    <p:sldId id="322" r:id="rId20"/>
    <p:sldId id="288" r:id="rId21"/>
    <p:sldId id="287" r:id="rId22"/>
    <p:sldId id="286" r:id="rId23"/>
    <p:sldId id="285" r:id="rId24"/>
    <p:sldId id="293" r:id="rId25"/>
    <p:sldId id="284" r:id="rId26"/>
    <p:sldId id="283" r:id="rId27"/>
    <p:sldId id="282" r:id="rId28"/>
    <p:sldId id="281" r:id="rId29"/>
    <p:sldId id="280" r:id="rId30"/>
    <p:sldId id="279" r:id="rId31"/>
    <p:sldId id="278" r:id="rId32"/>
    <p:sldId id="277" r:id="rId33"/>
    <p:sldId id="276" r:id="rId34"/>
    <p:sldId id="275" r:id="rId35"/>
    <p:sldId id="302" r:id="rId36"/>
    <p:sldId id="301" r:id="rId37"/>
    <p:sldId id="300" r:id="rId38"/>
    <p:sldId id="299" r:id="rId39"/>
    <p:sldId id="298" r:id="rId40"/>
    <p:sldId id="319" r:id="rId41"/>
    <p:sldId id="320" r:id="rId42"/>
    <p:sldId id="321" r:id="rId43"/>
    <p:sldId id="297" r:id="rId44"/>
    <p:sldId id="296" r:id="rId45"/>
    <p:sldId id="295" r:id="rId46"/>
    <p:sldId id="294" r:id="rId47"/>
    <p:sldId id="274" r:id="rId48"/>
    <p:sldId id="273" r:id="rId49"/>
    <p:sldId id="272" r:id="rId50"/>
    <p:sldId id="306" r:id="rId51"/>
    <p:sldId id="305" r:id="rId52"/>
    <p:sldId id="271" r:id="rId53"/>
    <p:sldId id="318" r:id="rId54"/>
    <p:sldId id="317" r:id="rId55"/>
    <p:sldId id="316" r:id="rId56"/>
    <p:sldId id="315" r:id="rId57"/>
    <p:sldId id="314" r:id="rId58"/>
    <p:sldId id="313" r:id="rId59"/>
    <p:sldId id="312" r:id="rId60"/>
  </p:sldIdLst>
  <p:sldSz cx="12192000" cy="6858000"/>
  <p:notesSz cx="6858000" cy="9144000"/>
  <p:custDataLst>
    <p:tags r:id="rId6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>
        <p:scale>
          <a:sx n="70" d="100"/>
          <a:sy n="70" d="100"/>
        </p:scale>
        <p:origin x="-2070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BD420-5199-44BE-8202-A8A9B97F2D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B53B6A-E4A9-46C8-889F-91A041F12A7E}">
      <dgm:prSet phldrT="[Testo]" custT="1"/>
      <dgm:spPr/>
      <dgm:t>
        <a:bodyPr/>
        <a:lstStyle/>
        <a:p>
          <a:r>
            <a:rPr lang="en-GB" sz="2000" dirty="0" err="1" smtClean="0"/>
            <a:t>Esame</a:t>
          </a:r>
          <a:r>
            <a:rPr lang="en-GB" sz="2000" dirty="0" smtClean="0"/>
            <a:t> </a:t>
          </a:r>
          <a:r>
            <a:rPr lang="en-GB" sz="2000" dirty="0" err="1" smtClean="0"/>
            <a:t>della</a:t>
          </a:r>
          <a:r>
            <a:rPr lang="en-GB" sz="2000" dirty="0" smtClean="0"/>
            <a:t> </a:t>
          </a:r>
          <a:r>
            <a:rPr lang="en-GB" sz="2000" dirty="0" err="1" smtClean="0"/>
            <a:t>situazione</a:t>
          </a:r>
          <a:endParaRPr lang="en-GB" sz="2000" dirty="0"/>
        </a:p>
      </dgm:t>
    </dgm:pt>
    <dgm:pt modelId="{4FD42DD2-526E-4932-8F9D-F980EA35074D}" type="parTrans" cxnId="{24C60737-1577-450D-9076-F657257604F5}">
      <dgm:prSet/>
      <dgm:spPr/>
      <dgm:t>
        <a:bodyPr/>
        <a:lstStyle/>
        <a:p>
          <a:endParaRPr lang="en-GB"/>
        </a:p>
      </dgm:t>
    </dgm:pt>
    <dgm:pt modelId="{F3C7883A-6513-4D52-A535-E62A11DE1A91}" type="sibTrans" cxnId="{24C60737-1577-450D-9076-F657257604F5}">
      <dgm:prSet/>
      <dgm:spPr/>
      <dgm:t>
        <a:bodyPr/>
        <a:lstStyle/>
        <a:p>
          <a:endParaRPr lang="en-GB"/>
        </a:p>
      </dgm:t>
    </dgm:pt>
    <dgm:pt modelId="{4795F3E4-2495-4A53-AAF3-477238E77CC8}">
      <dgm:prSet custT="1"/>
      <dgm:spPr/>
      <dgm:t>
        <a:bodyPr/>
        <a:lstStyle/>
        <a:p>
          <a:r>
            <a:rPr lang="en-GB" sz="2000" dirty="0" err="1" smtClean="0"/>
            <a:t>Identificazione</a:t>
          </a:r>
          <a:r>
            <a:rPr lang="en-GB" sz="2000" dirty="0" smtClean="0"/>
            <a:t> </a:t>
          </a:r>
          <a:r>
            <a:rPr lang="en-GB" sz="2000" dirty="0" err="1" smtClean="0"/>
            <a:t>dei</a:t>
          </a:r>
          <a:r>
            <a:rPr lang="en-GB" sz="2000" dirty="0" smtClean="0"/>
            <a:t> </a:t>
          </a:r>
          <a:r>
            <a:rPr lang="en-GB" sz="2000" dirty="0" err="1" smtClean="0"/>
            <a:t>problemi</a:t>
          </a:r>
          <a:endParaRPr lang="en-GB" sz="2000" dirty="0"/>
        </a:p>
      </dgm:t>
    </dgm:pt>
    <dgm:pt modelId="{E746014A-FA24-4C72-9C41-2BE0D5431CFA}" type="parTrans" cxnId="{79964A3D-93D6-42F8-A270-1786F5CCBED2}">
      <dgm:prSet/>
      <dgm:spPr/>
      <dgm:t>
        <a:bodyPr/>
        <a:lstStyle/>
        <a:p>
          <a:endParaRPr lang="en-GB"/>
        </a:p>
      </dgm:t>
    </dgm:pt>
    <dgm:pt modelId="{A7540ACC-1282-4ACA-B79E-47956BA37782}" type="sibTrans" cxnId="{79964A3D-93D6-42F8-A270-1786F5CCBED2}">
      <dgm:prSet/>
      <dgm:spPr/>
      <dgm:t>
        <a:bodyPr/>
        <a:lstStyle/>
        <a:p>
          <a:endParaRPr lang="en-GB"/>
        </a:p>
      </dgm:t>
    </dgm:pt>
    <dgm:pt modelId="{D5BA858C-96E9-46D8-9B17-C0250E66A225}">
      <dgm:prSet custT="1"/>
      <dgm:spPr/>
      <dgm:t>
        <a:bodyPr/>
        <a:lstStyle/>
        <a:p>
          <a:r>
            <a:rPr lang="en-GB" sz="2000" dirty="0" err="1" smtClean="0"/>
            <a:t>Elaborazione</a:t>
          </a:r>
          <a:r>
            <a:rPr lang="en-GB" sz="2000" dirty="0" smtClean="0"/>
            <a:t> di </a:t>
          </a:r>
          <a:r>
            <a:rPr lang="en-GB" sz="2000" dirty="0" err="1" smtClean="0"/>
            <a:t>una</a:t>
          </a:r>
          <a:r>
            <a:rPr lang="en-GB" sz="2000" dirty="0" smtClean="0"/>
            <a:t> </a:t>
          </a:r>
          <a:r>
            <a:rPr lang="en-GB" sz="2000" dirty="0" err="1" smtClean="0"/>
            <a:t>soluzione</a:t>
          </a:r>
          <a:endParaRPr lang="en-GB" sz="2000" dirty="0"/>
        </a:p>
      </dgm:t>
    </dgm:pt>
    <dgm:pt modelId="{BD95680A-0662-4B70-8464-FA918F04E3BD}" type="parTrans" cxnId="{007FBB07-B83E-40A4-9BFF-C68F8AE0A2ED}">
      <dgm:prSet/>
      <dgm:spPr/>
      <dgm:t>
        <a:bodyPr/>
        <a:lstStyle/>
        <a:p>
          <a:endParaRPr lang="en-GB"/>
        </a:p>
      </dgm:t>
    </dgm:pt>
    <dgm:pt modelId="{37A68680-3EF8-4877-A2B6-F326BA502C6C}" type="sibTrans" cxnId="{007FBB07-B83E-40A4-9BFF-C68F8AE0A2ED}">
      <dgm:prSet/>
      <dgm:spPr/>
      <dgm:t>
        <a:bodyPr/>
        <a:lstStyle/>
        <a:p>
          <a:endParaRPr lang="en-GB"/>
        </a:p>
      </dgm:t>
    </dgm:pt>
    <dgm:pt modelId="{2E7AF5A6-13E3-4233-93B4-8AC3B221FBF9}">
      <dgm:prSet custT="1"/>
      <dgm:spPr/>
      <dgm:t>
        <a:bodyPr/>
        <a:lstStyle/>
        <a:p>
          <a:r>
            <a:rPr lang="it-IT" sz="2000" dirty="0" smtClean="0"/>
            <a:t>Presentazione al cliente della proposta</a:t>
          </a:r>
          <a:endParaRPr lang="en-GB" sz="2000" dirty="0"/>
        </a:p>
      </dgm:t>
    </dgm:pt>
    <dgm:pt modelId="{5B78526F-307E-4FCB-BF00-A258D7F556E9}" type="parTrans" cxnId="{64708C42-3F7B-4774-BC1E-E0E663EC50DA}">
      <dgm:prSet/>
      <dgm:spPr/>
      <dgm:t>
        <a:bodyPr/>
        <a:lstStyle/>
        <a:p>
          <a:endParaRPr lang="en-GB"/>
        </a:p>
      </dgm:t>
    </dgm:pt>
    <dgm:pt modelId="{FC213CB0-91FD-4707-B09B-7C580345BDAE}" type="sibTrans" cxnId="{64708C42-3F7B-4774-BC1E-E0E663EC50DA}">
      <dgm:prSet/>
      <dgm:spPr/>
      <dgm:t>
        <a:bodyPr/>
        <a:lstStyle/>
        <a:p>
          <a:endParaRPr lang="en-GB"/>
        </a:p>
      </dgm:t>
    </dgm:pt>
    <dgm:pt modelId="{BE7DC1B3-F956-41D4-82C2-E7C56E815726}">
      <dgm:prSet custT="1"/>
      <dgm:spPr/>
      <dgm:t>
        <a:bodyPr/>
        <a:lstStyle/>
        <a:p>
          <a:r>
            <a:rPr lang="en-GB" sz="2000" dirty="0" err="1" smtClean="0"/>
            <a:t>Superamento</a:t>
          </a:r>
          <a:r>
            <a:rPr lang="en-GB" sz="2000" dirty="0" smtClean="0"/>
            <a:t> </a:t>
          </a:r>
          <a:r>
            <a:rPr lang="en-GB" sz="2000" dirty="0" err="1" smtClean="0"/>
            <a:t>delle</a:t>
          </a:r>
          <a:r>
            <a:rPr lang="en-GB" sz="2000" dirty="0" smtClean="0"/>
            <a:t> </a:t>
          </a:r>
          <a:r>
            <a:rPr lang="en-GB" sz="2000" dirty="0" err="1" smtClean="0"/>
            <a:t>obiezioni</a:t>
          </a:r>
          <a:endParaRPr lang="en-GB" sz="2000" dirty="0"/>
        </a:p>
      </dgm:t>
    </dgm:pt>
    <dgm:pt modelId="{17A8B202-A333-42D7-BAC9-B9E5B46EFB46}" type="parTrans" cxnId="{FB9A74ED-14FC-4F53-BCBA-3A0053164415}">
      <dgm:prSet/>
      <dgm:spPr/>
      <dgm:t>
        <a:bodyPr/>
        <a:lstStyle/>
        <a:p>
          <a:endParaRPr lang="en-GB"/>
        </a:p>
      </dgm:t>
    </dgm:pt>
    <dgm:pt modelId="{469945C3-5B90-4E64-ACEE-474DB815E7D0}" type="sibTrans" cxnId="{FB9A74ED-14FC-4F53-BCBA-3A0053164415}">
      <dgm:prSet/>
      <dgm:spPr/>
      <dgm:t>
        <a:bodyPr/>
        <a:lstStyle/>
        <a:p>
          <a:endParaRPr lang="en-GB"/>
        </a:p>
      </dgm:t>
    </dgm:pt>
    <dgm:pt modelId="{29A27670-4C94-4575-A437-0F9A097A4255}">
      <dgm:prSet custT="1"/>
      <dgm:spPr/>
      <dgm:t>
        <a:bodyPr/>
        <a:lstStyle/>
        <a:p>
          <a:r>
            <a:rPr lang="en-GB" sz="2000" dirty="0" err="1" smtClean="0"/>
            <a:t>Trattativa</a:t>
          </a:r>
          <a:r>
            <a:rPr lang="en-GB" sz="2000" dirty="0" smtClean="0"/>
            <a:t> e </a:t>
          </a:r>
          <a:r>
            <a:rPr lang="en-GB" sz="2000" dirty="0" err="1" smtClean="0"/>
            <a:t>vendita</a:t>
          </a:r>
          <a:endParaRPr lang="en-GB" sz="2000" dirty="0"/>
        </a:p>
      </dgm:t>
    </dgm:pt>
    <dgm:pt modelId="{4807E3BB-49E2-45AC-A98F-57B30371CB0B}" type="parTrans" cxnId="{1A3F2F48-9985-4F64-A63C-9FEB86446130}">
      <dgm:prSet/>
      <dgm:spPr/>
      <dgm:t>
        <a:bodyPr/>
        <a:lstStyle/>
        <a:p>
          <a:endParaRPr lang="en-GB"/>
        </a:p>
      </dgm:t>
    </dgm:pt>
    <dgm:pt modelId="{479B41DA-57BD-4428-8841-61CB6F717BAC}" type="sibTrans" cxnId="{1A3F2F48-9985-4F64-A63C-9FEB86446130}">
      <dgm:prSet/>
      <dgm:spPr/>
      <dgm:t>
        <a:bodyPr/>
        <a:lstStyle/>
        <a:p>
          <a:endParaRPr lang="en-GB"/>
        </a:p>
      </dgm:t>
    </dgm:pt>
    <dgm:pt modelId="{66EC639F-6C83-4690-9092-1ACA02C91458}">
      <dgm:prSet custT="1"/>
      <dgm:spPr/>
      <dgm:t>
        <a:bodyPr/>
        <a:lstStyle/>
        <a:p>
          <a:r>
            <a:rPr lang="en-GB" sz="2000" dirty="0" smtClean="0"/>
            <a:t>Post-</a:t>
          </a:r>
          <a:r>
            <a:rPr lang="en-GB" sz="2000" dirty="0" err="1" smtClean="0"/>
            <a:t>vendita</a:t>
          </a:r>
          <a:r>
            <a:rPr lang="en-GB" sz="2000" dirty="0" smtClean="0"/>
            <a:t> e </a:t>
          </a:r>
          <a:r>
            <a:rPr lang="en-GB" sz="2000" dirty="0" err="1" smtClean="0"/>
            <a:t>fidelizzazione</a:t>
          </a:r>
          <a:endParaRPr lang="en-GB" sz="2000" dirty="0"/>
        </a:p>
      </dgm:t>
    </dgm:pt>
    <dgm:pt modelId="{F58442AA-ABF5-4686-8B06-79D071AB501A}" type="parTrans" cxnId="{6FE2AA8F-9BCD-4F39-84D1-0EC077118204}">
      <dgm:prSet/>
      <dgm:spPr/>
      <dgm:t>
        <a:bodyPr/>
        <a:lstStyle/>
        <a:p>
          <a:endParaRPr lang="en-GB"/>
        </a:p>
      </dgm:t>
    </dgm:pt>
    <dgm:pt modelId="{6F9D50A9-725F-4283-AF84-4F30783941E7}" type="sibTrans" cxnId="{6FE2AA8F-9BCD-4F39-84D1-0EC077118204}">
      <dgm:prSet/>
      <dgm:spPr/>
      <dgm:t>
        <a:bodyPr/>
        <a:lstStyle/>
        <a:p>
          <a:endParaRPr lang="en-GB"/>
        </a:p>
      </dgm:t>
    </dgm:pt>
    <dgm:pt modelId="{38A26BAD-F214-4C7C-8D33-E954C84F7668}">
      <dgm:prSet custT="1"/>
      <dgm:spPr/>
      <dgm:t>
        <a:bodyPr/>
        <a:lstStyle/>
        <a:p>
          <a:r>
            <a:rPr lang="en-GB" sz="2000" dirty="0" err="1" smtClean="0"/>
            <a:t>Riacquisto</a:t>
          </a:r>
          <a:endParaRPr lang="en-GB" sz="2000" dirty="0"/>
        </a:p>
      </dgm:t>
    </dgm:pt>
    <dgm:pt modelId="{9A639C51-79AE-4304-9B17-00CEE69E8FE5}" type="parTrans" cxnId="{489CFCA0-D751-49CC-AAD8-48598B6093BB}">
      <dgm:prSet/>
      <dgm:spPr/>
      <dgm:t>
        <a:bodyPr/>
        <a:lstStyle/>
        <a:p>
          <a:endParaRPr lang="en-GB"/>
        </a:p>
      </dgm:t>
    </dgm:pt>
    <dgm:pt modelId="{A5A3FF15-6386-4B2C-8B5A-7BA6DB4995D6}" type="sibTrans" cxnId="{489CFCA0-D751-49CC-AAD8-48598B6093BB}">
      <dgm:prSet/>
      <dgm:spPr/>
      <dgm:t>
        <a:bodyPr/>
        <a:lstStyle/>
        <a:p>
          <a:endParaRPr lang="en-GB"/>
        </a:p>
      </dgm:t>
    </dgm:pt>
    <dgm:pt modelId="{C39438AC-64B0-4457-A115-660A3B744757}" type="pres">
      <dgm:prSet presAssocID="{080BD420-5199-44BE-8202-A8A9B97F2D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E11212-1A58-4742-9E8B-4CAACF8E50B7}" type="pres">
      <dgm:prSet presAssocID="{BDB53B6A-E4A9-46C8-889F-91A041F12A7E}" presName="parentLin" presStyleCnt="0"/>
      <dgm:spPr/>
    </dgm:pt>
    <dgm:pt modelId="{DE7E9C78-D6FE-42A9-80CA-9C42BD2A8961}" type="pres">
      <dgm:prSet presAssocID="{BDB53B6A-E4A9-46C8-889F-91A041F12A7E}" presName="parentLeftMargin" presStyleLbl="node1" presStyleIdx="0" presStyleCnt="8"/>
      <dgm:spPr/>
      <dgm:t>
        <a:bodyPr/>
        <a:lstStyle/>
        <a:p>
          <a:endParaRPr lang="en-GB"/>
        </a:p>
      </dgm:t>
    </dgm:pt>
    <dgm:pt modelId="{B0C82383-696E-46BA-BA37-C8E85AD0E930}" type="pres">
      <dgm:prSet presAssocID="{BDB53B6A-E4A9-46C8-889F-91A041F12A7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BF35C3-A4AF-4FFF-9E6E-D382E55A622E}" type="pres">
      <dgm:prSet presAssocID="{BDB53B6A-E4A9-46C8-889F-91A041F12A7E}" presName="negativeSpace" presStyleCnt="0"/>
      <dgm:spPr/>
    </dgm:pt>
    <dgm:pt modelId="{BF205AAC-81CF-421B-B4E1-4BAF6F1C4B5C}" type="pres">
      <dgm:prSet presAssocID="{BDB53B6A-E4A9-46C8-889F-91A041F12A7E}" presName="childText" presStyleLbl="conFgAcc1" presStyleIdx="0" presStyleCnt="8">
        <dgm:presLayoutVars>
          <dgm:bulletEnabled val="1"/>
        </dgm:presLayoutVars>
      </dgm:prSet>
      <dgm:spPr/>
    </dgm:pt>
    <dgm:pt modelId="{F63951B6-CC30-415C-A641-C754FC5FAFFB}" type="pres">
      <dgm:prSet presAssocID="{F3C7883A-6513-4D52-A535-E62A11DE1A91}" presName="spaceBetweenRectangles" presStyleCnt="0"/>
      <dgm:spPr/>
    </dgm:pt>
    <dgm:pt modelId="{80568428-4E36-465A-8C68-F923630CC22A}" type="pres">
      <dgm:prSet presAssocID="{4795F3E4-2495-4A53-AAF3-477238E77CC8}" presName="parentLin" presStyleCnt="0"/>
      <dgm:spPr/>
    </dgm:pt>
    <dgm:pt modelId="{251A3BAD-26AD-4E82-9F18-2AA6564A0143}" type="pres">
      <dgm:prSet presAssocID="{4795F3E4-2495-4A53-AAF3-477238E77CC8}" presName="parentLeftMargin" presStyleLbl="node1" presStyleIdx="0" presStyleCnt="8"/>
      <dgm:spPr/>
      <dgm:t>
        <a:bodyPr/>
        <a:lstStyle/>
        <a:p>
          <a:endParaRPr lang="en-GB"/>
        </a:p>
      </dgm:t>
    </dgm:pt>
    <dgm:pt modelId="{DC1A03FC-C364-4AC9-8FA0-92BFA7492FDB}" type="pres">
      <dgm:prSet presAssocID="{4795F3E4-2495-4A53-AAF3-477238E77CC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BE66FE-E871-45F6-B46B-BE96DBF63270}" type="pres">
      <dgm:prSet presAssocID="{4795F3E4-2495-4A53-AAF3-477238E77CC8}" presName="negativeSpace" presStyleCnt="0"/>
      <dgm:spPr/>
    </dgm:pt>
    <dgm:pt modelId="{134EB61C-D6F3-49C6-9B34-D0FC6D79A2E7}" type="pres">
      <dgm:prSet presAssocID="{4795F3E4-2495-4A53-AAF3-477238E77CC8}" presName="childText" presStyleLbl="conFgAcc1" presStyleIdx="1" presStyleCnt="8">
        <dgm:presLayoutVars>
          <dgm:bulletEnabled val="1"/>
        </dgm:presLayoutVars>
      </dgm:prSet>
      <dgm:spPr/>
    </dgm:pt>
    <dgm:pt modelId="{8FB94867-BB14-4D89-9451-DB10FAA7C4C4}" type="pres">
      <dgm:prSet presAssocID="{A7540ACC-1282-4ACA-B79E-47956BA37782}" presName="spaceBetweenRectangles" presStyleCnt="0"/>
      <dgm:spPr/>
    </dgm:pt>
    <dgm:pt modelId="{DA39FBC6-5A5B-4F23-9A89-DEDC09F0E7AD}" type="pres">
      <dgm:prSet presAssocID="{D5BA858C-96E9-46D8-9B17-C0250E66A225}" presName="parentLin" presStyleCnt="0"/>
      <dgm:spPr/>
    </dgm:pt>
    <dgm:pt modelId="{2E5F9149-97E3-40BF-86BA-977B6006EB4A}" type="pres">
      <dgm:prSet presAssocID="{D5BA858C-96E9-46D8-9B17-C0250E66A225}" presName="parentLeftMargin" presStyleLbl="node1" presStyleIdx="1" presStyleCnt="8"/>
      <dgm:spPr/>
      <dgm:t>
        <a:bodyPr/>
        <a:lstStyle/>
        <a:p>
          <a:endParaRPr lang="en-GB"/>
        </a:p>
      </dgm:t>
    </dgm:pt>
    <dgm:pt modelId="{E7379088-2156-44D9-8461-3252C1A258B1}" type="pres">
      <dgm:prSet presAssocID="{D5BA858C-96E9-46D8-9B17-C0250E66A22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6F4EB7-D611-4121-AD61-34256CFF4085}" type="pres">
      <dgm:prSet presAssocID="{D5BA858C-96E9-46D8-9B17-C0250E66A225}" presName="negativeSpace" presStyleCnt="0"/>
      <dgm:spPr/>
    </dgm:pt>
    <dgm:pt modelId="{7AC72233-3536-48FD-86EB-03B9FBD32239}" type="pres">
      <dgm:prSet presAssocID="{D5BA858C-96E9-46D8-9B17-C0250E66A225}" presName="childText" presStyleLbl="conFgAcc1" presStyleIdx="2" presStyleCnt="8">
        <dgm:presLayoutVars>
          <dgm:bulletEnabled val="1"/>
        </dgm:presLayoutVars>
      </dgm:prSet>
      <dgm:spPr/>
    </dgm:pt>
    <dgm:pt modelId="{C6E20951-76DB-4DA1-A23D-6E8FA56821AD}" type="pres">
      <dgm:prSet presAssocID="{37A68680-3EF8-4877-A2B6-F326BA502C6C}" presName="spaceBetweenRectangles" presStyleCnt="0"/>
      <dgm:spPr/>
    </dgm:pt>
    <dgm:pt modelId="{323A3D9F-A9A5-49BC-93DA-54568EC4CC17}" type="pres">
      <dgm:prSet presAssocID="{2E7AF5A6-13E3-4233-93B4-8AC3B221FBF9}" presName="parentLin" presStyleCnt="0"/>
      <dgm:spPr/>
    </dgm:pt>
    <dgm:pt modelId="{B9BEFD3C-D86B-40A0-96FA-0218543F9D3A}" type="pres">
      <dgm:prSet presAssocID="{2E7AF5A6-13E3-4233-93B4-8AC3B221FBF9}" presName="parentLeftMargin" presStyleLbl="node1" presStyleIdx="2" presStyleCnt="8"/>
      <dgm:spPr/>
      <dgm:t>
        <a:bodyPr/>
        <a:lstStyle/>
        <a:p>
          <a:endParaRPr lang="en-GB"/>
        </a:p>
      </dgm:t>
    </dgm:pt>
    <dgm:pt modelId="{950A0241-7359-4C88-B25E-90A7C4242691}" type="pres">
      <dgm:prSet presAssocID="{2E7AF5A6-13E3-4233-93B4-8AC3B221FBF9}" presName="parentText" presStyleLbl="node1" presStyleIdx="3" presStyleCnt="8" custScaleX="101944" custScaleY="13614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5A8137-F3D8-40A1-AED5-F40F27FD65D7}" type="pres">
      <dgm:prSet presAssocID="{2E7AF5A6-13E3-4233-93B4-8AC3B221FBF9}" presName="negativeSpace" presStyleCnt="0"/>
      <dgm:spPr/>
    </dgm:pt>
    <dgm:pt modelId="{88472BD1-5C2D-484C-A449-764935400074}" type="pres">
      <dgm:prSet presAssocID="{2E7AF5A6-13E3-4233-93B4-8AC3B221FBF9}" presName="childText" presStyleLbl="conFgAcc1" presStyleIdx="3" presStyleCnt="8">
        <dgm:presLayoutVars>
          <dgm:bulletEnabled val="1"/>
        </dgm:presLayoutVars>
      </dgm:prSet>
      <dgm:spPr/>
    </dgm:pt>
    <dgm:pt modelId="{0C4D115B-8484-48C1-B1C6-08709AA6CDF1}" type="pres">
      <dgm:prSet presAssocID="{FC213CB0-91FD-4707-B09B-7C580345BDAE}" presName="spaceBetweenRectangles" presStyleCnt="0"/>
      <dgm:spPr/>
    </dgm:pt>
    <dgm:pt modelId="{02EEBBF0-7E9E-4CD2-A7E2-6E6E96714635}" type="pres">
      <dgm:prSet presAssocID="{BE7DC1B3-F956-41D4-82C2-E7C56E815726}" presName="parentLin" presStyleCnt="0"/>
      <dgm:spPr/>
    </dgm:pt>
    <dgm:pt modelId="{73BF7DEB-32A3-424A-81DD-B5357A5E90BC}" type="pres">
      <dgm:prSet presAssocID="{BE7DC1B3-F956-41D4-82C2-E7C56E815726}" presName="parentLeftMargin" presStyleLbl="node1" presStyleIdx="3" presStyleCnt="8"/>
      <dgm:spPr/>
      <dgm:t>
        <a:bodyPr/>
        <a:lstStyle/>
        <a:p>
          <a:endParaRPr lang="en-GB"/>
        </a:p>
      </dgm:t>
    </dgm:pt>
    <dgm:pt modelId="{C4E317DE-77DC-47A3-B522-80E7FFC67B09}" type="pres">
      <dgm:prSet presAssocID="{BE7DC1B3-F956-41D4-82C2-E7C56E81572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95AFB9-9B2B-4FBD-A206-257E4432E84F}" type="pres">
      <dgm:prSet presAssocID="{BE7DC1B3-F956-41D4-82C2-E7C56E815726}" presName="negativeSpace" presStyleCnt="0"/>
      <dgm:spPr/>
    </dgm:pt>
    <dgm:pt modelId="{39D9D1A4-58DB-49C9-BA7D-5DC60BEE026B}" type="pres">
      <dgm:prSet presAssocID="{BE7DC1B3-F956-41D4-82C2-E7C56E815726}" presName="childText" presStyleLbl="conFgAcc1" presStyleIdx="4" presStyleCnt="8">
        <dgm:presLayoutVars>
          <dgm:bulletEnabled val="1"/>
        </dgm:presLayoutVars>
      </dgm:prSet>
      <dgm:spPr/>
    </dgm:pt>
    <dgm:pt modelId="{B9D9DA9C-1C67-462C-BDEB-10CAAD03F489}" type="pres">
      <dgm:prSet presAssocID="{469945C3-5B90-4E64-ACEE-474DB815E7D0}" presName="spaceBetweenRectangles" presStyleCnt="0"/>
      <dgm:spPr/>
    </dgm:pt>
    <dgm:pt modelId="{0A7E6F8A-9A29-4D14-997F-7F50BAA36C44}" type="pres">
      <dgm:prSet presAssocID="{29A27670-4C94-4575-A437-0F9A097A4255}" presName="parentLin" presStyleCnt="0"/>
      <dgm:spPr/>
    </dgm:pt>
    <dgm:pt modelId="{B17368B5-9C4B-464B-96C0-FFF9A37107B6}" type="pres">
      <dgm:prSet presAssocID="{29A27670-4C94-4575-A437-0F9A097A4255}" presName="parentLeftMargin" presStyleLbl="node1" presStyleIdx="4" presStyleCnt="8"/>
      <dgm:spPr/>
      <dgm:t>
        <a:bodyPr/>
        <a:lstStyle/>
        <a:p>
          <a:endParaRPr lang="en-GB"/>
        </a:p>
      </dgm:t>
    </dgm:pt>
    <dgm:pt modelId="{5DF3FF5B-8C37-4C1E-96E3-0ED9117961AE}" type="pres">
      <dgm:prSet presAssocID="{29A27670-4C94-4575-A437-0F9A097A425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5815E1-73B2-4935-9F1F-FB3A95517131}" type="pres">
      <dgm:prSet presAssocID="{29A27670-4C94-4575-A437-0F9A097A4255}" presName="negativeSpace" presStyleCnt="0"/>
      <dgm:spPr/>
    </dgm:pt>
    <dgm:pt modelId="{4C361FF0-8FFB-4425-B192-150E3F857F94}" type="pres">
      <dgm:prSet presAssocID="{29A27670-4C94-4575-A437-0F9A097A4255}" presName="childText" presStyleLbl="conFgAcc1" presStyleIdx="5" presStyleCnt="8">
        <dgm:presLayoutVars>
          <dgm:bulletEnabled val="1"/>
        </dgm:presLayoutVars>
      </dgm:prSet>
      <dgm:spPr/>
    </dgm:pt>
    <dgm:pt modelId="{B53D24D8-4EFB-4F43-A1FF-4C3EE89EEB6D}" type="pres">
      <dgm:prSet presAssocID="{479B41DA-57BD-4428-8841-61CB6F717BAC}" presName="spaceBetweenRectangles" presStyleCnt="0"/>
      <dgm:spPr/>
    </dgm:pt>
    <dgm:pt modelId="{130AE3F9-F9EE-483D-A4C4-292D9D7BCED2}" type="pres">
      <dgm:prSet presAssocID="{66EC639F-6C83-4690-9092-1ACA02C91458}" presName="parentLin" presStyleCnt="0"/>
      <dgm:spPr/>
    </dgm:pt>
    <dgm:pt modelId="{80EE9F97-9D37-4734-A046-E045EA5CE3DA}" type="pres">
      <dgm:prSet presAssocID="{66EC639F-6C83-4690-9092-1ACA02C91458}" presName="parentLeftMargin" presStyleLbl="node1" presStyleIdx="5" presStyleCnt="8"/>
      <dgm:spPr/>
      <dgm:t>
        <a:bodyPr/>
        <a:lstStyle/>
        <a:p>
          <a:endParaRPr lang="en-GB"/>
        </a:p>
      </dgm:t>
    </dgm:pt>
    <dgm:pt modelId="{45C87094-00E0-42CF-B541-8BA800948199}" type="pres">
      <dgm:prSet presAssocID="{66EC639F-6C83-4690-9092-1ACA02C91458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A7F7D6-321C-4EBE-B3CB-50F5503E2BA4}" type="pres">
      <dgm:prSet presAssocID="{66EC639F-6C83-4690-9092-1ACA02C91458}" presName="negativeSpace" presStyleCnt="0"/>
      <dgm:spPr/>
    </dgm:pt>
    <dgm:pt modelId="{89811A7D-A874-4A8E-A2BB-CAECA8A3E24F}" type="pres">
      <dgm:prSet presAssocID="{66EC639F-6C83-4690-9092-1ACA02C91458}" presName="childText" presStyleLbl="conFgAcc1" presStyleIdx="6" presStyleCnt="8">
        <dgm:presLayoutVars>
          <dgm:bulletEnabled val="1"/>
        </dgm:presLayoutVars>
      </dgm:prSet>
      <dgm:spPr/>
    </dgm:pt>
    <dgm:pt modelId="{DE49E0E8-C8F7-451E-BA7B-D4086F4BBE5D}" type="pres">
      <dgm:prSet presAssocID="{6F9D50A9-725F-4283-AF84-4F30783941E7}" presName="spaceBetweenRectangles" presStyleCnt="0"/>
      <dgm:spPr/>
    </dgm:pt>
    <dgm:pt modelId="{223C388F-6F58-4908-AD52-F2CBFE067570}" type="pres">
      <dgm:prSet presAssocID="{38A26BAD-F214-4C7C-8D33-E954C84F7668}" presName="parentLin" presStyleCnt="0"/>
      <dgm:spPr/>
    </dgm:pt>
    <dgm:pt modelId="{852FEA28-47F1-47A3-AB2B-BB5F29A215CC}" type="pres">
      <dgm:prSet presAssocID="{38A26BAD-F214-4C7C-8D33-E954C84F7668}" presName="parentLeftMargin" presStyleLbl="node1" presStyleIdx="6" presStyleCnt="8"/>
      <dgm:spPr/>
      <dgm:t>
        <a:bodyPr/>
        <a:lstStyle/>
        <a:p>
          <a:endParaRPr lang="en-GB"/>
        </a:p>
      </dgm:t>
    </dgm:pt>
    <dgm:pt modelId="{F3E17903-E3F8-4550-88DD-F1C1ED63C96A}" type="pres">
      <dgm:prSet presAssocID="{38A26BAD-F214-4C7C-8D33-E954C84F766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37B047-6521-4B87-B757-20F35F0524FC}" type="pres">
      <dgm:prSet presAssocID="{38A26BAD-F214-4C7C-8D33-E954C84F7668}" presName="negativeSpace" presStyleCnt="0"/>
      <dgm:spPr/>
    </dgm:pt>
    <dgm:pt modelId="{3A38BA1E-3C0F-47F6-BBEB-336D8E587EBE}" type="pres">
      <dgm:prSet presAssocID="{38A26BAD-F214-4C7C-8D33-E954C84F7668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4928DC3D-D8BA-4C00-BBCA-35EC0C4EE3D5}" type="presOf" srcId="{2E7AF5A6-13E3-4233-93B4-8AC3B221FBF9}" destId="{B9BEFD3C-D86B-40A0-96FA-0218543F9D3A}" srcOrd="0" destOrd="0" presId="urn:microsoft.com/office/officeart/2005/8/layout/list1"/>
    <dgm:cxn modelId="{F17D3596-1A99-433E-844E-6E17581E4997}" type="presOf" srcId="{29A27670-4C94-4575-A437-0F9A097A4255}" destId="{5DF3FF5B-8C37-4C1E-96E3-0ED9117961AE}" srcOrd="1" destOrd="0" presId="urn:microsoft.com/office/officeart/2005/8/layout/list1"/>
    <dgm:cxn modelId="{0B640F27-EE4D-4951-884C-6C91CD3DC895}" type="presOf" srcId="{BDB53B6A-E4A9-46C8-889F-91A041F12A7E}" destId="{DE7E9C78-D6FE-42A9-80CA-9C42BD2A8961}" srcOrd="0" destOrd="0" presId="urn:microsoft.com/office/officeart/2005/8/layout/list1"/>
    <dgm:cxn modelId="{24C60737-1577-450D-9076-F657257604F5}" srcId="{080BD420-5199-44BE-8202-A8A9B97F2D90}" destId="{BDB53B6A-E4A9-46C8-889F-91A041F12A7E}" srcOrd="0" destOrd="0" parTransId="{4FD42DD2-526E-4932-8F9D-F980EA35074D}" sibTransId="{F3C7883A-6513-4D52-A535-E62A11DE1A91}"/>
    <dgm:cxn modelId="{0EED6C58-B8A7-48A7-8FDF-F514C5611423}" type="presOf" srcId="{BE7DC1B3-F956-41D4-82C2-E7C56E815726}" destId="{C4E317DE-77DC-47A3-B522-80E7FFC67B09}" srcOrd="1" destOrd="0" presId="urn:microsoft.com/office/officeart/2005/8/layout/list1"/>
    <dgm:cxn modelId="{007FBB07-B83E-40A4-9BFF-C68F8AE0A2ED}" srcId="{080BD420-5199-44BE-8202-A8A9B97F2D90}" destId="{D5BA858C-96E9-46D8-9B17-C0250E66A225}" srcOrd="2" destOrd="0" parTransId="{BD95680A-0662-4B70-8464-FA918F04E3BD}" sibTransId="{37A68680-3EF8-4877-A2B6-F326BA502C6C}"/>
    <dgm:cxn modelId="{358B4741-00E7-46B0-88F6-A6899BAD3CDB}" type="presOf" srcId="{38A26BAD-F214-4C7C-8D33-E954C84F7668}" destId="{852FEA28-47F1-47A3-AB2B-BB5F29A215CC}" srcOrd="0" destOrd="0" presId="urn:microsoft.com/office/officeart/2005/8/layout/list1"/>
    <dgm:cxn modelId="{1A3F2F48-9985-4F64-A63C-9FEB86446130}" srcId="{080BD420-5199-44BE-8202-A8A9B97F2D90}" destId="{29A27670-4C94-4575-A437-0F9A097A4255}" srcOrd="5" destOrd="0" parTransId="{4807E3BB-49E2-45AC-A98F-57B30371CB0B}" sibTransId="{479B41DA-57BD-4428-8841-61CB6F717BAC}"/>
    <dgm:cxn modelId="{22173C93-83B2-4CA0-8CAF-85561BF69E95}" type="presOf" srcId="{D5BA858C-96E9-46D8-9B17-C0250E66A225}" destId="{E7379088-2156-44D9-8461-3252C1A258B1}" srcOrd="1" destOrd="0" presId="urn:microsoft.com/office/officeart/2005/8/layout/list1"/>
    <dgm:cxn modelId="{489CFCA0-D751-49CC-AAD8-48598B6093BB}" srcId="{080BD420-5199-44BE-8202-A8A9B97F2D90}" destId="{38A26BAD-F214-4C7C-8D33-E954C84F7668}" srcOrd="7" destOrd="0" parTransId="{9A639C51-79AE-4304-9B17-00CEE69E8FE5}" sibTransId="{A5A3FF15-6386-4B2C-8B5A-7BA6DB4995D6}"/>
    <dgm:cxn modelId="{36E5C1B2-637B-43B4-8067-B67FD5D55076}" type="presOf" srcId="{29A27670-4C94-4575-A437-0F9A097A4255}" destId="{B17368B5-9C4B-464B-96C0-FFF9A37107B6}" srcOrd="0" destOrd="0" presId="urn:microsoft.com/office/officeart/2005/8/layout/list1"/>
    <dgm:cxn modelId="{79964A3D-93D6-42F8-A270-1786F5CCBED2}" srcId="{080BD420-5199-44BE-8202-A8A9B97F2D90}" destId="{4795F3E4-2495-4A53-AAF3-477238E77CC8}" srcOrd="1" destOrd="0" parTransId="{E746014A-FA24-4C72-9C41-2BE0D5431CFA}" sibTransId="{A7540ACC-1282-4ACA-B79E-47956BA37782}"/>
    <dgm:cxn modelId="{54C377DB-7DF9-400C-B41B-12798C1BF4CF}" type="presOf" srcId="{66EC639F-6C83-4690-9092-1ACA02C91458}" destId="{80EE9F97-9D37-4734-A046-E045EA5CE3DA}" srcOrd="0" destOrd="0" presId="urn:microsoft.com/office/officeart/2005/8/layout/list1"/>
    <dgm:cxn modelId="{6FE2AA8F-9BCD-4F39-84D1-0EC077118204}" srcId="{080BD420-5199-44BE-8202-A8A9B97F2D90}" destId="{66EC639F-6C83-4690-9092-1ACA02C91458}" srcOrd="6" destOrd="0" parTransId="{F58442AA-ABF5-4686-8B06-79D071AB501A}" sibTransId="{6F9D50A9-725F-4283-AF84-4F30783941E7}"/>
    <dgm:cxn modelId="{03D87B52-54C4-42DA-820C-5E5A8811E630}" type="presOf" srcId="{38A26BAD-F214-4C7C-8D33-E954C84F7668}" destId="{F3E17903-E3F8-4550-88DD-F1C1ED63C96A}" srcOrd="1" destOrd="0" presId="urn:microsoft.com/office/officeart/2005/8/layout/list1"/>
    <dgm:cxn modelId="{F2C71EBB-F532-4902-912B-F7F7447191D2}" type="presOf" srcId="{080BD420-5199-44BE-8202-A8A9B97F2D90}" destId="{C39438AC-64B0-4457-A115-660A3B744757}" srcOrd="0" destOrd="0" presId="urn:microsoft.com/office/officeart/2005/8/layout/list1"/>
    <dgm:cxn modelId="{64708C42-3F7B-4774-BC1E-E0E663EC50DA}" srcId="{080BD420-5199-44BE-8202-A8A9B97F2D90}" destId="{2E7AF5A6-13E3-4233-93B4-8AC3B221FBF9}" srcOrd="3" destOrd="0" parTransId="{5B78526F-307E-4FCB-BF00-A258D7F556E9}" sibTransId="{FC213CB0-91FD-4707-B09B-7C580345BDAE}"/>
    <dgm:cxn modelId="{54464102-1C18-462F-956C-4F5F80E4EB60}" type="presOf" srcId="{BDB53B6A-E4A9-46C8-889F-91A041F12A7E}" destId="{B0C82383-696E-46BA-BA37-C8E85AD0E930}" srcOrd="1" destOrd="0" presId="urn:microsoft.com/office/officeart/2005/8/layout/list1"/>
    <dgm:cxn modelId="{AE4DC32E-7017-4A31-973B-A7920CA40FDA}" type="presOf" srcId="{4795F3E4-2495-4A53-AAF3-477238E77CC8}" destId="{DC1A03FC-C364-4AC9-8FA0-92BFA7492FDB}" srcOrd="1" destOrd="0" presId="urn:microsoft.com/office/officeart/2005/8/layout/list1"/>
    <dgm:cxn modelId="{6840319C-FE17-4B74-B1D6-0EC4591AB3D3}" type="presOf" srcId="{D5BA858C-96E9-46D8-9B17-C0250E66A225}" destId="{2E5F9149-97E3-40BF-86BA-977B6006EB4A}" srcOrd="0" destOrd="0" presId="urn:microsoft.com/office/officeart/2005/8/layout/list1"/>
    <dgm:cxn modelId="{38783E6F-4103-40E5-9656-2A4734ADFE22}" type="presOf" srcId="{2E7AF5A6-13E3-4233-93B4-8AC3B221FBF9}" destId="{950A0241-7359-4C88-B25E-90A7C4242691}" srcOrd="1" destOrd="0" presId="urn:microsoft.com/office/officeart/2005/8/layout/list1"/>
    <dgm:cxn modelId="{38FF6850-460B-4AA3-B9A0-5F3CCE06A797}" type="presOf" srcId="{BE7DC1B3-F956-41D4-82C2-E7C56E815726}" destId="{73BF7DEB-32A3-424A-81DD-B5357A5E90BC}" srcOrd="0" destOrd="0" presId="urn:microsoft.com/office/officeart/2005/8/layout/list1"/>
    <dgm:cxn modelId="{FB9A74ED-14FC-4F53-BCBA-3A0053164415}" srcId="{080BD420-5199-44BE-8202-A8A9B97F2D90}" destId="{BE7DC1B3-F956-41D4-82C2-E7C56E815726}" srcOrd="4" destOrd="0" parTransId="{17A8B202-A333-42D7-BAC9-B9E5B46EFB46}" sibTransId="{469945C3-5B90-4E64-ACEE-474DB815E7D0}"/>
    <dgm:cxn modelId="{00E5E590-AEF6-4047-97B5-75BDA4690E70}" type="presOf" srcId="{66EC639F-6C83-4690-9092-1ACA02C91458}" destId="{45C87094-00E0-42CF-B541-8BA800948199}" srcOrd="1" destOrd="0" presId="urn:microsoft.com/office/officeart/2005/8/layout/list1"/>
    <dgm:cxn modelId="{27AC9B97-41B8-46F5-AA95-E97522A2EFB7}" type="presOf" srcId="{4795F3E4-2495-4A53-AAF3-477238E77CC8}" destId="{251A3BAD-26AD-4E82-9F18-2AA6564A0143}" srcOrd="0" destOrd="0" presId="urn:microsoft.com/office/officeart/2005/8/layout/list1"/>
    <dgm:cxn modelId="{73F9BD61-491C-4540-AE0F-010B27901588}" type="presParOf" srcId="{C39438AC-64B0-4457-A115-660A3B744757}" destId="{87E11212-1A58-4742-9E8B-4CAACF8E50B7}" srcOrd="0" destOrd="0" presId="urn:microsoft.com/office/officeart/2005/8/layout/list1"/>
    <dgm:cxn modelId="{2C9A663A-3807-423B-B745-936DFA2B00A2}" type="presParOf" srcId="{87E11212-1A58-4742-9E8B-4CAACF8E50B7}" destId="{DE7E9C78-D6FE-42A9-80CA-9C42BD2A8961}" srcOrd="0" destOrd="0" presId="urn:microsoft.com/office/officeart/2005/8/layout/list1"/>
    <dgm:cxn modelId="{57A96C20-0C00-4946-BDDF-F0912C52F397}" type="presParOf" srcId="{87E11212-1A58-4742-9E8B-4CAACF8E50B7}" destId="{B0C82383-696E-46BA-BA37-C8E85AD0E930}" srcOrd="1" destOrd="0" presId="urn:microsoft.com/office/officeart/2005/8/layout/list1"/>
    <dgm:cxn modelId="{F5445D49-549C-4D95-9FD8-56A6ED390F9E}" type="presParOf" srcId="{C39438AC-64B0-4457-A115-660A3B744757}" destId="{D5BF35C3-A4AF-4FFF-9E6E-D382E55A622E}" srcOrd="1" destOrd="0" presId="urn:microsoft.com/office/officeart/2005/8/layout/list1"/>
    <dgm:cxn modelId="{14FD39EA-44C6-4481-8065-4E1754FC955C}" type="presParOf" srcId="{C39438AC-64B0-4457-A115-660A3B744757}" destId="{BF205AAC-81CF-421B-B4E1-4BAF6F1C4B5C}" srcOrd="2" destOrd="0" presId="urn:microsoft.com/office/officeart/2005/8/layout/list1"/>
    <dgm:cxn modelId="{DC1DFCA0-8C60-40BC-A2B4-F133557EF2F1}" type="presParOf" srcId="{C39438AC-64B0-4457-A115-660A3B744757}" destId="{F63951B6-CC30-415C-A641-C754FC5FAFFB}" srcOrd="3" destOrd="0" presId="urn:microsoft.com/office/officeart/2005/8/layout/list1"/>
    <dgm:cxn modelId="{0E90206E-05C7-479B-80D0-2B367524859E}" type="presParOf" srcId="{C39438AC-64B0-4457-A115-660A3B744757}" destId="{80568428-4E36-465A-8C68-F923630CC22A}" srcOrd="4" destOrd="0" presId="urn:microsoft.com/office/officeart/2005/8/layout/list1"/>
    <dgm:cxn modelId="{F96326C3-D887-4456-AE0A-F4DCAD669171}" type="presParOf" srcId="{80568428-4E36-465A-8C68-F923630CC22A}" destId="{251A3BAD-26AD-4E82-9F18-2AA6564A0143}" srcOrd="0" destOrd="0" presId="urn:microsoft.com/office/officeart/2005/8/layout/list1"/>
    <dgm:cxn modelId="{24FA2CF9-0B8C-4702-AB4A-9CBBA517AEC4}" type="presParOf" srcId="{80568428-4E36-465A-8C68-F923630CC22A}" destId="{DC1A03FC-C364-4AC9-8FA0-92BFA7492FDB}" srcOrd="1" destOrd="0" presId="urn:microsoft.com/office/officeart/2005/8/layout/list1"/>
    <dgm:cxn modelId="{0271B722-6DE9-4D51-92FF-F259739DD9FE}" type="presParOf" srcId="{C39438AC-64B0-4457-A115-660A3B744757}" destId="{6ABE66FE-E871-45F6-B46B-BE96DBF63270}" srcOrd="5" destOrd="0" presId="urn:microsoft.com/office/officeart/2005/8/layout/list1"/>
    <dgm:cxn modelId="{3B1B0CF4-2606-437A-9DE5-ECACD3BA078A}" type="presParOf" srcId="{C39438AC-64B0-4457-A115-660A3B744757}" destId="{134EB61C-D6F3-49C6-9B34-D0FC6D79A2E7}" srcOrd="6" destOrd="0" presId="urn:microsoft.com/office/officeart/2005/8/layout/list1"/>
    <dgm:cxn modelId="{37D23823-5C38-4FA6-B5E3-9BD9A290C0DD}" type="presParOf" srcId="{C39438AC-64B0-4457-A115-660A3B744757}" destId="{8FB94867-BB14-4D89-9451-DB10FAA7C4C4}" srcOrd="7" destOrd="0" presId="urn:microsoft.com/office/officeart/2005/8/layout/list1"/>
    <dgm:cxn modelId="{F28FC917-980C-4C00-A722-36B9F42CE374}" type="presParOf" srcId="{C39438AC-64B0-4457-A115-660A3B744757}" destId="{DA39FBC6-5A5B-4F23-9A89-DEDC09F0E7AD}" srcOrd="8" destOrd="0" presId="urn:microsoft.com/office/officeart/2005/8/layout/list1"/>
    <dgm:cxn modelId="{7EAFF433-9A83-49CC-AAA2-83A69919B97C}" type="presParOf" srcId="{DA39FBC6-5A5B-4F23-9A89-DEDC09F0E7AD}" destId="{2E5F9149-97E3-40BF-86BA-977B6006EB4A}" srcOrd="0" destOrd="0" presId="urn:microsoft.com/office/officeart/2005/8/layout/list1"/>
    <dgm:cxn modelId="{E960006E-06AB-4981-8CCA-89068047BD16}" type="presParOf" srcId="{DA39FBC6-5A5B-4F23-9A89-DEDC09F0E7AD}" destId="{E7379088-2156-44D9-8461-3252C1A258B1}" srcOrd="1" destOrd="0" presId="urn:microsoft.com/office/officeart/2005/8/layout/list1"/>
    <dgm:cxn modelId="{98808A8E-A33B-41D5-9FD3-F3D2913C9434}" type="presParOf" srcId="{C39438AC-64B0-4457-A115-660A3B744757}" destId="{ED6F4EB7-D611-4121-AD61-34256CFF4085}" srcOrd="9" destOrd="0" presId="urn:microsoft.com/office/officeart/2005/8/layout/list1"/>
    <dgm:cxn modelId="{E48127BB-708C-495D-81FB-4F03DB7148DF}" type="presParOf" srcId="{C39438AC-64B0-4457-A115-660A3B744757}" destId="{7AC72233-3536-48FD-86EB-03B9FBD32239}" srcOrd="10" destOrd="0" presId="urn:microsoft.com/office/officeart/2005/8/layout/list1"/>
    <dgm:cxn modelId="{00BA1A13-ADC0-495D-962E-EED4745614FB}" type="presParOf" srcId="{C39438AC-64B0-4457-A115-660A3B744757}" destId="{C6E20951-76DB-4DA1-A23D-6E8FA56821AD}" srcOrd="11" destOrd="0" presId="urn:microsoft.com/office/officeart/2005/8/layout/list1"/>
    <dgm:cxn modelId="{AF8F7ED7-1848-4FC4-A532-9338108650BF}" type="presParOf" srcId="{C39438AC-64B0-4457-A115-660A3B744757}" destId="{323A3D9F-A9A5-49BC-93DA-54568EC4CC17}" srcOrd="12" destOrd="0" presId="urn:microsoft.com/office/officeart/2005/8/layout/list1"/>
    <dgm:cxn modelId="{95DD70A1-8632-430C-AE10-C9A1E51D0CF4}" type="presParOf" srcId="{323A3D9F-A9A5-49BC-93DA-54568EC4CC17}" destId="{B9BEFD3C-D86B-40A0-96FA-0218543F9D3A}" srcOrd="0" destOrd="0" presId="urn:microsoft.com/office/officeart/2005/8/layout/list1"/>
    <dgm:cxn modelId="{B73AD985-09BA-408F-87FC-F2A7945B8C82}" type="presParOf" srcId="{323A3D9F-A9A5-49BC-93DA-54568EC4CC17}" destId="{950A0241-7359-4C88-B25E-90A7C4242691}" srcOrd="1" destOrd="0" presId="urn:microsoft.com/office/officeart/2005/8/layout/list1"/>
    <dgm:cxn modelId="{03AAEC13-DE5A-47B0-BDE7-F974F8F1EC35}" type="presParOf" srcId="{C39438AC-64B0-4457-A115-660A3B744757}" destId="{FE5A8137-F3D8-40A1-AED5-F40F27FD65D7}" srcOrd="13" destOrd="0" presId="urn:microsoft.com/office/officeart/2005/8/layout/list1"/>
    <dgm:cxn modelId="{A3EB86E6-B47A-4CD8-B0EC-10F964FFB1C3}" type="presParOf" srcId="{C39438AC-64B0-4457-A115-660A3B744757}" destId="{88472BD1-5C2D-484C-A449-764935400074}" srcOrd="14" destOrd="0" presId="urn:microsoft.com/office/officeart/2005/8/layout/list1"/>
    <dgm:cxn modelId="{9302CA6B-F98D-43EC-BE69-C18E64840123}" type="presParOf" srcId="{C39438AC-64B0-4457-A115-660A3B744757}" destId="{0C4D115B-8484-48C1-B1C6-08709AA6CDF1}" srcOrd="15" destOrd="0" presId="urn:microsoft.com/office/officeart/2005/8/layout/list1"/>
    <dgm:cxn modelId="{1A6AFD3B-8306-463B-B47A-A8E1E590A451}" type="presParOf" srcId="{C39438AC-64B0-4457-A115-660A3B744757}" destId="{02EEBBF0-7E9E-4CD2-A7E2-6E6E96714635}" srcOrd="16" destOrd="0" presId="urn:microsoft.com/office/officeart/2005/8/layout/list1"/>
    <dgm:cxn modelId="{ADAF7D0C-F8D6-4854-B912-2360F970B308}" type="presParOf" srcId="{02EEBBF0-7E9E-4CD2-A7E2-6E6E96714635}" destId="{73BF7DEB-32A3-424A-81DD-B5357A5E90BC}" srcOrd="0" destOrd="0" presId="urn:microsoft.com/office/officeart/2005/8/layout/list1"/>
    <dgm:cxn modelId="{CF3069AE-9C84-41B5-B30A-8A06A414F66A}" type="presParOf" srcId="{02EEBBF0-7E9E-4CD2-A7E2-6E6E96714635}" destId="{C4E317DE-77DC-47A3-B522-80E7FFC67B09}" srcOrd="1" destOrd="0" presId="urn:microsoft.com/office/officeart/2005/8/layout/list1"/>
    <dgm:cxn modelId="{E78CF506-676F-4B8E-97ED-0EBE48A9BCD8}" type="presParOf" srcId="{C39438AC-64B0-4457-A115-660A3B744757}" destId="{9E95AFB9-9B2B-4FBD-A206-257E4432E84F}" srcOrd="17" destOrd="0" presId="urn:microsoft.com/office/officeart/2005/8/layout/list1"/>
    <dgm:cxn modelId="{B877B483-C945-4F2A-9D47-CF0831D38230}" type="presParOf" srcId="{C39438AC-64B0-4457-A115-660A3B744757}" destId="{39D9D1A4-58DB-49C9-BA7D-5DC60BEE026B}" srcOrd="18" destOrd="0" presId="urn:microsoft.com/office/officeart/2005/8/layout/list1"/>
    <dgm:cxn modelId="{1E7BDE16-1891-42D0-AC8F-0224E910B3A9}" type="presParOf" srcId="{C39438AC-64B0-4457-A115-660A3B744757}" destId="{B9D9DA9C-1C67-462C-BDEB-10CAAD03F489}" srcOrd="19" destOrd="0" presId="urn:microsoft.com/office/officeart/2005/8/layout/list1"/>
    <dgm:cxn modelId="{3CAFFCFD-AA10-4754-BCF4-4484E0918B85}" type="presParOf" srcId="{C39438AC-64B0-4457-A115-660A3B744757}" destId="{0A7E6F8A-9A29-4D14-997F-7F50BAA36C44}" srcOrd="20" destOrd="0" presId="urn:microsoft.com/office/officeart/2005/8/layout/list1"/>
    <dgm:cxn modelId="{BF6AB126-C40A-48DF-BDCB-197A03466D80}" type="presParOf" srcId="{0A7E6F8A-9A29-4D14-997F-7F50BAA36C44}" destId="{B17368B5-9C4B-464B-96C0-FFF9A37107B6}" srcOrd="0" destOrd="0" presId="urn:microsoft.com/office/officeart/2005/8/layout/list1"/>
    <dgm:cxn modelId="{1236785B-B748-442F-BB00-E4EF4E3662F7}" type="presParOf" srcId="{0A7E6F8A-9A29-4D14-997F-7F50BAA36C44}" destId="{5DF3FF5B-8C37-4C1E-96E3-0ED9117961AE}" srcOrd="1" destOrd="0" presId="urn:microsoft.com/office/officeart/2005/8/layout/list1"/>
    <dgm:cxn modelId="{8500D6E5-78C7-41EE-9FBD-191B5B6C4197}" type="presParOf" srcId="{C39438AC-64B0-4457-A115-660A3B744757}" destId="{305815E1-73B2-4935-9F1F-FB3A95517131}" srcOrd="21" destOrd="0" presId="urn:microsoft.com/office/officeart/2005/8/layout/list1"/>
    <dgm:cxn modelId="{EFC646F9-9A81-4024-9079-94917C0EA3C4}" type="presParOf" srcId="{C39438AC-64B0-4457-A115-660A3B744757}" destId="{4C361FF0-8FFB-4425-B192-150E3F857F94}" srcOrd="22" destOrd="0" presId="urn:microsoft.com/office/officeart/2005/8/layout/list1"/>
    <dgm:cxn modelId="{47F4A32A-B463-4566-9196-39F4CE181344}" type="presParOf" srcId="{C39438AC-64B0-4457-A115-660A3B744757}" destId="{B53D24D8-4EFB-4F43-A1FF-4C3EE89EEB6D}" srcOrd="23" destOrd="0" presId="urn:microsoft.com/office/officeart/2005/8/layout/list1"/>
    <dgm:cxn modelId="{6E14A961-FCA3-440F-ABBA-8D7F7FA4DDF1}" type="presParOf" srcId="{C39438AC-64B0-4457-A115-660A3B744757}" destId="{130AE3F9-F9EE-483D-A4C4-292D9D7BCED2}" srcOrd="24" destOrd="0" presId="urn:microsoft.com/office/officeart/2005/8/layout/list1"/>
    <dgm:cxn modelId="{393902BE-72FE-4583-A180-150C5382C541}" type="presParOf" srcId="{130AE3F9-F9EE-483D-A4C4-292D9D7BCED2}" destId="{80EE9F97-9D37-4734-A046-E045EA5CE3DA}" srcOrd="0" destOrd="0" presId="urn:microsoft.com/office/officeart/2005/8/layout/list1"/>
    <dgm:cxn modelId="{CFBE5F04-67AE-465B-8F86-70EFD5F3042F}" type="presParOf" srcId="{130AE3F9-F9EE-483D-A4C4-292D9D7BCED2}" destId="{45C87094-00E0-42CF-B541-8BA800948199}" srcOrd="1" destOrd="0" presId="urn:microsoft.com/office/officeart/2005/8/layout/list1"/>
    <dgm:cxn modelId="{0778D596-F7B5-4829-9E02-2E82A5029136}" type="presParOf" srcId="{C39438AC-64B0-4457-A115-660A3B744757}" destId="{CBA7F7D6-321C-4EBE-B3CB-50F5503E2BA4}" srcOrd="25" destOrd="0" presId="urn:microsoft.com/office/officeart/2005/8/layout/list1"/>
    <dgm:cxn modelId="{B13F20B6-2D7D-45B5-BE96-CB1FAFAA6C02}" type="presParOf" srcId="{C39438AC-64B0-4457-A115-660A3B744757}" destId="{89811A7D-A874-4A8E-A2BB-CAECA8A3E24F}" srcOrd="26" destOrd="0" presId="urn:microsoft.com/office/officeart/2005/8/layout/list1"/>
    <dgm:cxn modelId="{DFEDF996-B2E0-44FE-80E7-79448832B0AC}" type="presParOf" srcId="{C39438AC-64B0-4457-A115-660A3B744757}" destId="{DE49E0E8-C8F7-451E-BA7B-D4086F4BBE5D}" srcOrd="27" destOrd="0" presId="urn:microsoft.com/office/officeart/2005/8/layout/list1"/>
    <dgm:cxn modelId="{55311769-0ABF-4DD7-9B0B-337EDB46F084}" type="presParOf" srcId="{C39438AC-64B0-4457-A115-660A3B744757}" destId="{223C388F-6F58-4908-AD52-F2CBFE067570}" srcOrd="28" destOrd="0" presId="urn:microsoft.com/office/officeart/2005/8/layout/list1"/>
    <dgm:cxn modelId="{36A62F8A-2A25-48D8-B3AD-778E63025B4B}" type="presParOf" srcId="{223C388F-6F58-4908-AD52-F2CBFE067570}" destId="{852FEA28-47F1-47A3-AB2B-BB5F29A215CC}" srcOrd="0" destOrd="0" presId="urn:microsoft.com/office/officeart/2005/8/layout/list1"/>
    <dgm:cxn modelId="{788D7F9E-F488-4FDC-981C-FC3A791097F5}" type="presParOf" srcId="{223C388F-6F58-4908-AD52-F2CBFE067570}" destId="{F3E17903-E3F8-4550-88DD-F1C1ED63C96A}" srcOrd="1" destOrd="0" presId="urn:microsoft.com/office/officeart/2005/8/layout/list1"/>
    <dgm:cxn modelId="{C91C0F1A-CD42-43ED-B3EB-82DB1E75F0C9}" type="presParOf" srcId="{C39438AC-64B0-4457-A115-660A3B744757}" destId="{A337B047-6521-4B87-B757-20F35F0524FC}" srcOrd="29" destOrd="0" presId="urn:microsoft.com/office/officeart/2005/8/layout/list1"/>
    <dgm:cxn modelId="{50369C8F-CD1A-4B5D-AD2F-A980A315B497}" type="presParOf" srcId="{C39438AC-64B0-4457-A115-660A3B744757}" destId="{3A38BA1E-3C0F-47F6-BBEB-336D8E587EBE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19310-01B4-4390-8A6C-44935DC1917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1DCA4E-06A4-4E62-AE51-F34C9A9FF6AB}">
      <dgm:prSet phldrT="[Testo]"/>
      <dgm:spPr/>
      <dgm:t>
        <a:bodyPr/>
        <a:lstStyle/>
        <a:p>
          <a:r>
            <a:rPr lang="it-IT" dirty="0" smtClean="0"/>
            <a:t>Prestare al cliente la massima attenzione mentre parla. </a:t>
          </a:r>
          <a:endParaRPr lang="en-GB" dirty="0"/>
        </a:p>
      </dgm:t>
    </dgm:pt>
    <dgm:pt modelId="{3BA8B2D2-FD0E-4360-A2AD-15DE83A47816}" type="parTrans" cxnId="{EF9741EC-6615-41EA-95B3-FFE917EF6BA0}">
      <dgm:prSet/>
      <dgm:spPr/>
      <dgm:t>
        <a:bodyPr/>
        <a:lstStyle/>
        <a:p>
          <a:endParaRPr lang="en-GB"/>
        </a:p>
      </dgm:t>
    </dgm:pt>
    <dgm:pt modelId="{D7180213-2F11-4B12-B144-D2733E318789}" type="sibTrans" cxnId="{EF9741EC-6615-41EA-95B3-FFE917EF6BA0}">
      <dgm:prSet/>
      <dgm:spPr/>
      <dgm:t>
        <a:bodyPr/>
        <a:lstStyle/>
        <a:p>
          <a:endParaRPr lang="en-GB"/>
        </a:p>
      </dgm:t>
    </dgm:pt>
    <dgm:pt modelId="{DFE91924-36B3-4A13-916C-D7C6EDFEF5FC}">
      <dgm:prSet phldrT="[Testo]"/>
      <dgm:spPr/>
      <dgm:t>
        <a:bodyPr/>
        <a:lstStyle/>
        <a:p>
          <a:r>
            <a:rPr lang="en-GB" dirty="0" smtClean="0"/>
            <a:t>Non </a:t>
          </a:r>
          <a:r>
            <a:rPr lang="en-GB" dirty="0" err="1" smtClean="0"/>
            <a:t>interrompere</a:t>
          </a:r>
          <a:endParaRPr lang="en-GB" dirty="0"/>
        </a:p>
      </dgm:t>
    </dgm:pt>
    <dgm:pt modelId="{7DFA9A7B-F76F-45A7-932C-4EA82BF8A47A}" type="parTrans" cxnId="{49BB9E84-AF88-497A-A0DF-57BB87190501}">
      <dgm:prSet/>
      <dgm:spPr/>
      <dgm:t>
        <a:bodyPr/>
        <a:lstStyle/>
        <a:p>
          <a:endParaRPr lang="en-GB"/>
        </a:p>
      </dgm:t>
    </dgm:pt>
    <dgm:pt modelId="{6849642C-214C-4ED1-AEDE-3FC99A9E45DC}" type="sibTrans" cxnId="{49BB9E84-AF88-497A-A0DF-57BB87190501}">
      <dgm:prSet/>
      <dgm:spPr/>
      <dgm:t>
        <a:bodyPr/>
        <a:lstStyle/>
        <a:p>
          <a:endParaRPr lang="en-GB"/>
        </a:p>
      </dgm:t>
    </dgm:pt>
    <dgm:pt modelId="{409D5DEF-1D2D-4D99-A38E-7C01CE0CAB2F}">
      <dgm:prSet phldrT="[Testo]"/>
      <dgm:spPr/>
      <dgm:t>
        <a:bodyPr/>
        <a:lstStyle/>
        <a:p>
          <a:r>
            <a:rPr lang="it-IT" dirty="0" smtClean="0"/>
            <a:t>Chiedere chiarimenti se non si ha capito</a:t>
          </a:r>
          <a:endParaRPr lang="en-GB" dirty="0"/>
        </a:p>
      </dgm:t>
    </dgm:pt>
    <dgm:pt modelId="{1D22360D-8194-4644-8FE4-4A879499560E}" type="parTrans" cxnId="{8EF3CEE4-0F7E-46D6-9CA4-9C34AC6EE76C}">
      <dgm:prSet/>
      <dgm:spPr/>
      <dgm:t>
        <a:bodyPr/>
        <a:lstStyle/>
        <a:p>
          <a:endParaRPr lang="en-GB"/>
        </a:p>
      </dgm:t>
    </dgm:pt>
    <dgm:pt modelId="{04DA32B6-AB0F-4371-8989-7D26A570E680}" type="sibTrans" cxnId="{8EF3CEE4-0F7E-46D6-9CA4-9C34AC6EE76C}">
      <dgm:prSet/>
      <dgm:spPr/>
      <dgm:t>
        <a:bodyPr/>
        <a:lstStyle/>
        <a:p>
          <a:endParaRPr lang="en-GB"/>
        </a:p>
      </dgm:t>
    </dgm:pt>
    <dgm:pt modelId="{666C9C40-7897-4D57-94FF-998E9B101F33}">
      <dgm:prSet/>
      <dgm:spPr/>
      <dgm:t>
        <a:bodyPr/>
        <a:lstStyle/>
        <a:p>
          <a:r>
            <a:rPr lang="it-IT" dirty="0" smtClean="0"/>
            <a:t>Dimostrare che si sta ascoltando</a:t>
          </a:r>
          <a:endParaRPr lang="en-GB" dirty="0"/>
        </a:p>
      </dgm:t>
    </dgm:pt>
    <dgm:pt modelId="{202DB357-AF30-4233-8481-AABD9C79D26F}" type="parTrans" cxnId="{089E7874-D26B-47F4-B95B-A357A9C7C147}">
      <dgm:prSet/>
      <dgm:spPr/>
      <dgm:t>
        <a:bodyPr/>
        <a:lstStyle/>
        <a:p>
          <a:endParaRPr lang="en-GB"/>
        </a:p>
      </dgm:t>
    </dgm:pt>
    <dgm:pt modelId="{EB80B19D-45EA-40D1-9B96-985DEBEBD1D6}" type="sibTrans" cxnId="{089E7874-D26B-47F4-B95B-A357A9C7C147}">
      <dgm:prSet/>
      <dgm:spPr/>
      <dgm:t>
        <a:bodyPr/>
        <a:lstStyle/>
        <a:p>
          <a:endParaRPr lang="en-GB"/>
        </a:p>
      </dgm:t>
    </dgm:pt>
    <dgm:pt modelId="{4A844999-18DB-4F15-A734-83F5139D0F4D}" type="pres">
      <dgm:prSet presAssocID="{D9E19310-01B4-4390-8A6C-44935DC191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03298FC-4179-4F91-8999-165A04675310}" type="pres">
      <dgm:prSet presAssocID="{5E1DCA4E-06A4-4E62-AE51-F34C9A9FF6AB}" presName="parentLin" presStyleCnt="0"/>
      <dgm:spPr/>
    </dgm:pt>
    <dgm:pt modelId="{7B359419-BC57-420B-96F7-F9467A84CFD4}" type="pres">
      <dgm:prSet presAssocID="{5E1DCA4E-06A4-4E62-AE51-F34C9A9FF6AB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693234AB-551E-4050-B1D8-1186AC647C80}" type="pres">
      <dgm:prSet presAssocID="{5E1DCA4E-06A4-4E62-AE51-F34C9A9FF6A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76BA90-AC4F-4016-82DE-E0E8D9F28327}" type="pres">
      <dgm:prSet presAssocID="{5E1DCA4E-06A4-4E62-AE51-F34C9A9FF6AB}" presName="negativeSpace" presStyleCnt="0"/>
      <dgm:spPr/>
    </dgm:pt>
    <dgm:pt modelId="{2B491B27-17EF-4A3B-85E4-B9A334D94601}" type="pres">
      <dgm:prSet presAssocID="{5E1DCA4E-06A4-4E62-AE51-F34C9A9FF6A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BA6586-6D30-4870-AAD0-F5BA0CE006C9}" type="pres">
      <dgm:prSet presAssocID="{D7180213-2F11-4B12-B144-D2733E318789}" presName="spaceBetweenRectangles" presStyleCnt="0"/>
      <dgm:spPr/>
    </dgm:pt>
    <dgm:pt modelId="{1DB09BFB-158D-44BD-99E8-5A3EFF48AABE}" type="pres">
      <dgm:prSet presAssocID="{666C9C40-7897-4D57-94FF-998E9B101F33}" presName="parentLin" presStyleCnt="0"/>
      <dgm:spPr/>
    </dgm:pt>
    <dgm:pt modelId="{1639E43E-C94E-43F2-9CE1-4D9C633B6FF3}" type="pres">
      <dgm:prSet presAssocID="{666C9C40-7897-4D57-94FF-998E9B101F33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21D9E5A7-434C-4716-BB58-B6E560A7A4A7}" type="pres">
      <dgm:prSet presAssocID="{666C9C40-7897-4D57-94FF-998E9B101F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01BD90-719F-400D-B6FD-C4F14CA8FB68}" type="pres">
      <dgm:prSet presAssocID="{666C9C40-7897-4D57-94FF-998E9B101F33}" presName="negativeSpace" presStyleCnt="0"/>
      <dgm:spPr/>
    </dgm:pt>
    <dgm:pt modelId="{009C3587-9678-4570-96D5-F549F3E54170}" type="pres">
      <dgm:prSet presAssocID="{666C9C40-7897-4D57-94FF-998E9B101F33}" presName="childText" presStyleLbl="conFgAcc1" presStyleIdx="1" presStyleCnt="4">
        <dgm:presLayoutVars>
          <dgm:bulletEnabled val="1"/>
        </dgm:presLayoutVars>
      </dgm:prSet>
      <dgm:spPr/>
    </dgm:pt>
    <dgm:pt modelId="{1F7F497B-3941-461B-8B4F-B58152A374A3}" type="pres">
      <dgm:prSet presAssocID="{EB80B19D-45EA-40D1-9B96-985DEBEBD1D6}" presName="spaceBetweenRectangles" presStyleCnt="0"/>
      <dgm:spPr/>
    </dgm:pt>
    <dgm:pt modelId="{B627D149-A296-4A1D-BF38-FC1EF17F86B8}" type="pres">
      <dgm:prSet presAssocID="{DFE91924-36B3-4A13-916C-D7C6EDFEF5FC}" presName="parentLin" presStyleCnt="0"/>
      <dgm:spPr/>
    </dgm:pt>
    <dgm:pt modelId="{7BC51213-1416-43EA-A053-6328952044EB}" type="pres">
      <dgm:prSet presAssocID="{DFE91924-36B3-4A13-916C-D7C6EDFEF5FC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306FCC4D-DC73-44EF-A085-01462513BC8F}" type="pres">
      <dgm:prSet presAssocID="{DFE91924-36B3-4A13-916C-D7C6EDFEF5F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E119A1-4065-4F34-832B-84637E28E686}" type="pres">
      <dgm:prSet presAssocID="{DFE91924-36B3-4A13-916C-D7C6EDFEF5FC}" presName="negativeSpace" presStyleCnt="0"/>
      <dgm:spPr/>
    </dgm:pt>
    <dgm:pt modelId="{0C560733-F136-4D4C-A1F3-064D76997303}" type="pres">
      <dgm:prSet presAssocID="{DFE91924-36B3-4A13-916C-D7C6EDFEF5FC}" presName="childText" presStyleLbl="conFgAcc1" presStyleIdx="2" presStyleCnt="4">
        <dgm:presLayoutVars>
          <dgm:bulletEnabled val="1"/>
        </dgm:presLayoutVars>
      </dgm:prSet>
      <dgm:spPr/>
    </dgm:pt>
    <dgm:pt modelId="{C8EFCA0B-35C4-46B2-910D-AD4AFA3714F8}" type="pres">
      <dgm:prSet presAssocID="{6849642C-214C-4ED1-AEDE-3FC99A9E45DC}" presName="spaceBetweenRectangles" presStyleCnt="0"/>
      <dgm:spPr/>
    </dgm:pt>
    <dgm:pt modelId="{22ED0140-8C63-4DE5-B6A7-ABAE8B65C10C}" type="pres">
      <dgm:prSet presAssocID="{409D5DEF-1D2D-4D99-A38E-7C01CE0CAB2F}" presName="parentLin" presStyleCnt="0"/>
      <dgm:spPr/>
    </dgm:pt>
    <dgm:pt modelId="{1501B7E8-D4BC-40D4-8A15-4BF17177A928}" type="pres">
      <dgm:prSet presAssocID="{409D5DEF-1D2D-4D99-A38E-7C01CE0CAB2F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0DEE5594-8260-4002-AFF4-B81C4045C143}" type="pres">
      <dgm:prSet presAssocID="{409D5DEF-1D2D-4D99-A38E-7C01CE0CAB2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138C3E-A849-4468-A34D-522913BC22FD}" type="pres">
      <dgm:prSet presAssocID="{409D5DEF-1D2D-4D99-A38E-7C01CE0CAB2F}" presName="negativeSpace" presStyleCnt="0"/>
      <dgm:spPr/>
    </dgm:pt>
    <dgm:pt modelId="{340670C2-6691-4866-9FAA-085EE4F97A92}" type="pres">
      <dgm:prSet presAssocID="{409D5DEF-1D2D-4D99-A38E-7C01CE0CAB2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0065795-D5CF-4E9A-A497-12229DC0442A}" type="presOf" srcId="{DFE91924-36B3-4A13-916C-D7C6EDFEF5FC}" destId="{7BC51213-1416-43EA-A053-6328952044EB}" srcOrd="0" destOrd="0" presId="urn:microsoft.com/office/officeart/2005/8/layout/list1"/>
    <dgm:cxn modelId="{EF9741EC-6615-41EA-95B3-FFE917EF6BA0}" srcId="{D9E19310-01B4-4390-8A6C-44935DC19177}" destId="{5E1DCA4E-06A4-4E62-AE51-F34C9A9FF6AB}" srcOrd="0" destOrd="0" parTransId="{3BA8B2D2-FD0E-4360-A2AD-15DE83A47816}" sibTransId="{D7180213-2F11-4B12-B144-D2733E318789}"/>
    <dgm:cxn modelId="{2EF85DD6-38AB-47F2-BDF1-0CD290925EE4}" type="presOf" srcId="{409D5DEF-1D2D-4D99-A38E-7C01CE0CAB2F}" destId="{1501B7E8-D4BC-40D4-8A15-4BF17177A928}" srcOrd="0" destOrd="0" presId="urn:microsoft.com/office/officeart/2005/8/layout/list1"/>
    <dgm:cxn modelId="{120C0D02-837C-4304-BF1A-D9B1A38405BF}" type="presOf" srcId="{D9E19310-01B4-4390-8A6C-44935DC19177}" destId="{4A844999-18DB-4F15-A734-83F5139D0F4D}" srcOrd="0" destOrd="0" presId="urn:microsoft.com/office/officeart/2005/8/layout/list1"/>
    <dgm:cxn modelId="{089E7874-D26B-47F4-B95B-A357A9C7C147}" srcId="{D9E19310-01B4-4390-8A6C-44935DC19177}" destId="{666C9C40-7897-4D57-94FF-998E9B101F33}" srcOrd="1" destOrd="0" parTransId="{202DB357-AF30-4233-8481-AABD9C79D26F}" sibTransId="{EB80B19D-45EA-40D1-9B96-985DEBEBD1D6}"/>
    <dgm:cxn modelId="{AC061C2E-35EC-4977-A09C-C80BC9A24FD2}" type="presOf" srcId="{DFE91924-36B3-4A13-916C-D7C6EDFEF5FC}" destId="{306FCC4D-DC73-44EF-A085-01462513BC8F}" srcOrd="1" destOrd="0" presId="urn:microsoft.com/office/officeart/2005/8/layout/list1"/>
    <dgm:cxn modelId="{902E8935-07BC-4433-9D86-21FE03F5E829}" type="presOf" srcId="{666C9C40-7897-4D57-94FF-998E9B101F33}" destId="{1639E43E-C94E-43F2-9CE1-4D9C633B6FF3}" srcOrd="0" destOrd="0" presId="urn:microsoft.com/office/officeart/2005/8/layout/list1"/>
    <dgm:cxn modelId="{71191EBF-5AEB-420E-AF5E-68A3C5A62581}" type="presOf" srcId="{666C9C40-7897-4D57-94FF-998E9B101F33}" destId="{21D9E5A7-434C-4716-BB58-B6E560A7A4A7}" srcOrd="1" destOrd="0" presId="urn:microsoft.com/office/officeart/2005/8/layout/list1"/>
    <dgm:cxn modelId="{49BB9E84-AF88-497A-A0DF-57BB87190501}" srcId="{D9E19310-01B4-4390-8A6C-44935DC19177}" destId="{DFE91924-36B3-4A13-916C-D7C6EDFEF5FC}" srcOrd="2" destOrd="0" parTransId="{7DFA9A7B-F76F-45A7-932C-4EA82BF8A47A}" sibTransId="{6849642C-214C-4ED1-AEDE-3FC99A9E45DC}"/>
    <dgm:cxn modelId="{4F784FD4-6805-495B-9222-84701EC1D3A6}" type="presOf" srcId="{5E1DCA4E-06A4-4E62-AE51-F34C9A9FF6AB}" destId="{693234AB-551E-4050-B1D8-1186AC647C80}" srcOrd="1" destOrd="0" presId="urn:microsoft.com/office/officeart/2005/8/layout/list1"/>
    <dgm:cxn modelId="{357496FA-86BC-40E7-896F-75F1BCEAAEDF}" type="presOf" srcId="{5E1DCA4E-06A4-4E62-AE51-F34C9A9FF6AB}" destId="{7B359419-BC57-420B-96F7-F9467A84CFD4}" srcOrd="0" destOrd="0" presId="urn:microsoft.com/office/officeart/2005/8/layout/list1"/>
    <dgm:cxn modelId="{FE54242B-B704-4E25-89B6-44A8F3C80957}" type="presOf" srcId="{409D5DEF-1D2D-4D99-A38E-7C01CE0CAB2F}" destId="{0DEE5594-8260-4002-AFF4-B81C4045C143}" srcOrd="1" destOrd="0" presId="urn:microsoft.com/office/officeart/2005/8/layout/list1"/>
    <dgm:cxn modelId="{8EF3CEE4-0F7E-46D6-9CA4-9C34AC6EE76C}" srcId="{D9E19310-01B4-4390-8A6C-44935DC19177}" destId="{409D5DEF-1D2D-4D99-A38E-7C01CE0CAB2F}" srcOrd="3" destOrd="0" parTransId="{1D22360D-8194-4644-8FE4-4A879499560E}" sibTransId="{04DA32B6-AB0F-4371-8989-7D26A570E680}"/>
    <dgm:cxn modelId="{A2B62994-DBE0-4AC8-988A-12302DFE1BD8}" type="presParOf" srcId="{4A844999-18DB-4F15-A734-83F5139D0F4D}" destId="{B03298FC-4179-4F91-8999-165A04675310}" srcOrd="0" destOrd="0" presId="urn:microsoft.com/office/officeart/2005/8/layout/list1"/>
    <dgm:cxn modelId="{00ADC735-80CA-4786-8569-6C57C1F1FE78}" type="presParOf" srcId="{B03298FC-4179-4F91-8999-165A04675310}" destId="{7B359419-BC57-420B-96F7-F9467A84CFD4}" srcOrd="0" destOrd="0" presId="urn:microsoft.com/office/officeart/2005/8/layout/list1"/>
    <dgm:cxn modelId="{057CB141-996D-4F26-B56F-321FEA8B5DB0}" type="presParOf" srcId="{B03298FC-4179-4F91-8999-165A04675310}" destId="{693234AB-551E-4050-B1D8-1186AC647C80}" srcOrd="1" destOrd="0" presId="urn:microsoft.com/office/officeart/2005/8/layout/list1"/>
    <dgm:cxn modelId="{3AFBFC5B-43A0-463B-92E3-F77D6180D5F1}" type="presParOf" srcId="{4A844999-18DB-4F15-A734-83F5139D0F4D}" destId="{2676BA90-AC4F-4016-82DE-E0E8D9F28327}" srcOrd="1" destOrd="0" presId="urn:microsoft.com/office/officeart/2005/8/layout/list1"/>
    <dgm:cxn modelId="{394D572C-809E-42DF-9064-C9ADEDD048EE}" type="presParOf" srcId="{4A844999-18DB-4F15-A734-83F5139D0F4D}" destId="{2B491B27-17EF-4A3B-85E4-B9A334D94601}" srcOrd="2" destOrd="0" presId="urn:microsoft.com/office/officeart/2005/8/layout/list1"/>
    <dgm:cxn modelId="{0E02556A-1EC2-4871-8D07-C91E0E46DCED}" type="presParOf" srcId="{4A844999-18DB-4F15-A734-83F5139D0F4D}" destId="{94BA6586-6D30-4870-AAD0-F5BA0CE006C9}" srcOrd="3" destOrd="0" presId="urn:microsoft.com/office/officeart/2005/8/layout/list1"/>
    <dgm:cxn modelId="{C666DD61-682B-4CC4-81C8-976AAB23E9C1}" type="presParOf" srcId="{4A844999-18DB-4F15-A734-83F5139D0F4D}" destId="{1DB09BFB-158D-44BD-99E8-5A3EFF48AABE}" srcOrd="4" destOrd="0" presId="urn:microsoft.com/office/officeart/2005/8/layout/list1"/>
    <dgm:cxn modelId="{0D13E9ED-E2D0-463B-B57A-82E255BE8C4B}" type="presParOf" srcId="{1DB09BFB-158D-44BD-99E8-5A3EFF48AABE}" destId="{1639E43E-C94E-43F2-9CE1-4D9C633B6FF3}" srcOrd="0" destOrd="0" presId="urn:microsoft.com/office/officeart/2005/8/layout/list1"/>
    <dgm:cxn modelId="{7137E61B-21A7-4697-85B5-455A18C13677}" type="presParOf" srcId="{1DB09BFB-158D-44BD-99E8-5A3EFF48AABE}" destId="{21D9E5A7-434C-4716-BB58-B6E560A7A4A7}" srcOrd="1" destOrd="0" presId="urn:microsoft.com/office/officeart/2005/8/layout/list1"/>
    <dgm:cxn modelId="{FA81520B-EE77-48C8-9910-1C325EF74CE4}" type="presParOf" srcId="{4A844999-18DB-4F15-A734-83F5139D0F4D}" destId="{9F01BD90-719F-400D-B6FD-C4F14CA8FB68}" srcOrd="5" destOrd="0" presId="urn:microsoft.com/office/officeart/2005/8/layout/list1"/>
    <dgm:cxn modelId="{49CF1931-9764-44F9-A1AE-5E2787FB4CEC}" type="presParOf" srcId="{4A844999-18DB-4F15-A734-83F5139D0F4D}" destId="{009C3587-9678-4570-96D5-F549F3E54170}" srcOrd="6" destOrd="0" presId="urn:microsoft.com/office/officeart/2005/8/layout/list1"/>
    <dgm:cxn modelId="{4F813C3F-7048-4487-A656-FDD44DFE66B4}" type="presParOf" srcId="{4A844999-18DB-4F15-A734-83F5139D0F4D}" destId="{1F7F497B-3941-461B-8B4F-B58152A374A3}" srcOrd="7" destOrd="0" presId="urn:microsoft.com/office/officeart/2005/8/layout/list1"/>
    <dgm:cxn modelId="{0F183731-5409-4F8D-B2BD-86DC69395A72}" type="presParOf" srcId="{4A844999-18DB-4F15-A734-83F5139D0F4D}" destId="{B627D149-A296-4A1D-BF38-FC1EF17F86B8}" srcOrd="8" destOrd="0" presId="urn:microsoft.com/office/officeart/2005/8/layout/list1"/>
    <dgm:cxn modelId="{47D30813-3CCF-430D-AD79-D3446255E7A7}" type="presParOf" srcId="{B627D149-A296-4A1D-BF38-FC1EF17F86B8}" destId="{7BC51213-1416-43EA-A053-6328952044EB}" srcOrd="0" destOrd="0" presId="urn:microsoft.com/office/officeart/2005/8/layout/list1"/>
    <dgm:cxn modelId="{55E63A88-BE6B-40A6-8979-36AC1C4B22ED}" type="presParOf" srcId="{B627D149-A296-4A1D-BF38-FC1EF17F86B8}" destId="{306FCC4D-DC73-44EF-A085-01462513BC8F}" srcOrd="1" destOrd="0" presId="urn:microsoft.com/office/officeart/2005/8/layout/list1"/>
    <dgm:cxn modelId="{EE5CF526-C6E2-4264-901A-3C8E94CE4296}" type="presParOf" srcId="{4A844999-18DB-4F15-A734-83F5139D0F4D}" destId="{0AE119A1-4065-4F34-832B-84637E28E686}" srcOrd="9" destOrd="0" presId="urn:microsoft.com/office/officeart/2005/8/layout/list1"/>
    <dgm:cxn modelId="{1572079F-AB7A-4DC7-ADE3-6F7FC250F5AF}" type="presParOf" srcId="{4A844999-18DB-4F15-A734-83F5139D0F4D}" destId="{0C560733-F136-4D4C-A1F3-064D76997303}" srcOrd="10" destOrd="0" presId="urn:microsoft.com/office/officeart/2005/8/layout/list1"/>
    <dgm:cxn modelId="{C5A38AF1-81E1-4A6A-BE38-C2FABD3B365D}" type="presParOf" srcId="{4A844999-18DB-4F15-A734-83F5139D0F4D}" destId="{C8EFCA0B-35C4-46B2-910D-AD4AFA3714F8}" srcOrd="11" destOrd="0" presId="urn:microsoft.com/office/officeart/2005/8/layout/list1"/>
    <dgm:cxn modelId="{4E577750-5A01-4480-9461-E775F21639CB}" type="presParOf" srcId="{4A844999-18DB-4F15-A734-83F5139D0F4D}" destId="{22ED0140-8C63-4DE5-B6A7-ABAE8B65C10C}" srcOrd="12" destOrd="0" presId="urn:microsoft.com/office/officeart/2005/8/layout/list1"/>
    <dgm:cxn modelId="{2237D22F-4C0C-4053-863A-E69DAA89B75C}" type="presParOf" srcId="{22ED0140-8C63-4DE5-B6A7-ABAE8B65C10C}" destId="{1501B7E8-D4BC-40D4-8A15-4BF17177A928}" srcOrd="0" destOrd="0" presId="urn:microsoft.com/office/officeart/2005/8/layout/list1"/>
    <dgm:cxn modelId="{84904EFA-0CF1-4974-8C71-AB23E3C5CCA2}" type="presParOf" srcId="{22ED0140-8C63-4DE5-B6A7-ABAE8B65C10C}" destId="{0DEE5594-8260-4002-AFF4-B81C4045C143}" srcOrd="1" destOrd="0" presId="urn:microsoft.com/office/officeart/2005/8/layout/list1"/>
    <dgm:cxn modelId="{54F31EE8-6E9B-4E19-8FFD-A06A0C33E6D9}" type="presParOf" srcId="{4A844999-18DB-4F15-A734-83F5139D0F4D}" destId="{34138C3E-A849-4468-A34D-522913BC22FD}" srcOrd="13" destOrd="0" presId="urn:microsoft.com/office/officeart/2005/8/layout/list1"/>
    <dgm:cxn modelId="{F63927CA-73AD-40A7-B069-63CE62260CBB}" type="presParOf" srcId="{4A844999-18DB-4F15-A734-83F5139D0F4D}" destId="{340670C2-6691-4866-9FAA-085EE4F97A9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A6916E-4934-474F-800E-657CF527D2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E4148B-1870-41A1-84B0-BF0CFFF93DB1}">
      <dgm:prSet phldrT="[Testo]"/>
      <dgm:spPr/>
      <dgm:t>
        <a:bodyPr/>
        <a:lstStyle/>
        <a:p>
          <a:r>
            <a:rPr lang="en-GB" dirty="0" smtClean="0"/>
            <a:t>L’ </a:t>
          </a:r>
          <a:r>
            <a:rPr lang="en-GB" dirty="0" err="1" smtClean="0"/>
            <a:t>espressione</a:t>
          </a:r>
          <a:r>
            <a:rPr lang="en-GB" dirty="0" smtClean="0"/>
            <a:t> </a:t>
          </a:r>
          <a:r>
            <a:rPr lang="en-GB" dirty="0" err="1" smtClean="0"/>
            <a:t>facciale</a:t>
          </a:r>
          <a:endParaRPr lang="en-GB" dirty="0"/>
        </a:p>
      </dgm:t>
    </dgm:pt>
    <dgm:pt modelId="{B37A291A-B120-4484-B95D-4C5A45AC0D18}" type="parTrans" cxnId="{1EA1741C-28E0-4E51-BA8F-46DC832841AF}">
      <dgm:prSet/>
      <dgm:spPr/>
      <dgm:t>
        <a:bodyPr/>
        <a:lstStyle/>
        <a:p>
          <a:endParaRPr lang="en-GB"/>
        </a:p>
      </dgm:t>
    </dgm:pt>
    <dgm:pt modelId="{B96EF5A1-5D7A-4615-8007-FB777CEC5CB1}" type="sibTrans" cxnId="{1EA1741C-28E0-4E51-BA8F-46DC832841AF}">
      <dgm:prSet/>
      <dgm:spPr/>
      <dgm:t>
        <a:bodyPr/>
        <a:lstStyle/>
        <a:p>
          <a:endParaRPr lang="en-GB"/>
        </a:p>
      </dgm:t>
    </dgm:pt>
    <dgm:pt modelId="{41A03075-A926-440F-88BA-032D5DF1EF75}">
      <dgm:prSet phldrT="[Testo]"/>
      <dgm:spPr/>
      <dgm:t>
        <a:bodyPr/>
        <a:lstStyle/>
        <a:p>
          <a:r>
            <a:rPr lang="it-IT" dirty="0" smtClean="0"/>
            <a:t>Il modo di stare seduti o in piedi</a:t>
          </a:r>
          <a:endParaRPr lang="en-GB" dirty="0"/>
        </a:p>
      </dgm:t>
    </dgm:pt>
    <dgm:pt modelId="{BC94644F-584B-40CB-9561-809845786516}" type="parTrans" cxnId="{16936005-03CD-401F-B52D-9233DBDB8A6A}">
      <dgm:prSet/>
      <dgm:spPr/>
      <dgm:t>
        <a:bodyPr/>
        <a:lstStyle/>
        <a:p>
          <a:endParaRPr lang="en-GB"/>
        </a:p>
      </dgm:t>
    </dgm:pt>
    <dgm:pt modelId="{C60A2758-67FF-4C9D-93D4-F3A7E86B6F30}" type="sibTrans" cxnId="{16936005-03CD-401F-B52D-9233DBDB8A6A}">
      <dgm:prSet/>
      <dgm:spPr/>
      <dgm:t>
        <a:bodyPr/>
        <a:lstStyle/>
        <a:p>
          <a:endParaRPr lang="en-GB"/>
        </a:p>
      </dgm:t>
    </dgm:pt>
    <dgm:pt modelId="{5AD52BAA-C3E3-4247-A60D-95E17EF4FC17}">
      <dgm:prSet phldrT="[Testo]"/>
      <dgm:spPr/>
      <dgm:t>
        <a:bodyPr/>
        <a:lstStyle/>
        <a:p>
          <a:r>
            <a:rPr lang="it-IT" dirty="0" smtClean="0"/>
            <a:t>I gesti con le mani</a:t>
          </a:r>
          <a:endParaRPr lang="en-GB" dirty="0"/>
        </a:p>
      </dgm:t>
    </dgm:pt>
    <dgm:pt modelId="{C4F30E53-43CC-4791-884B-846456B0584F}" type="parTrans" cxnId="{4C0D4EB3-2094-4ABC-9DB2-43CBCEA9811B}">
      <dgm:prSet/>
      <dgm:spPr/>
      <dgm:t>
        <a:bodyPr/>
        <a:lstStyle/>
        <a:p>
          <a:endParaRPr lang="en-GB"/>
        </a:p>
      </dgm:t>
    </dgm:pt>
    <dgm:pt modelId="{1CFDA4B7-1859-41C5-B20D-60DD9D433465}" type="sibTrans" cxnId="{4C0D4EB3-2094-4ABC-9DB2-43CBCEA9811B}">
      <dgm:prSet/>
      <dgm:spPr/>
      <dgm:t>
        <a:bodyPr/>
        <a:lstStyle/>
        <a:p>
          <a:endParaRPr lang="en-GB"/>
        </a:p>
      </dgm:t>
    </dgm:pt>
    <dgm:pt modelId="{4B1516C5-4C70-42BE-8DB0-08AFD183AD36}">
      <dgm:prSet/>
      <dgm:spPr/>
      <dgm:t>
        <a:bodyPr/>
        <a:lstStyle/>
        <a:p>
          <a:r>
            <a:rPr lang="it-IT" dirty="0" smtClean="0"/>
            <a:t>Il sorridere o rimanere seri</a:t>
          </a:r>
          <a:endParaRPr lang="en-GB" dirty="0"/>
        </a:p>
      </dgm:t>
    </dgm:pt>
    <dgm:pt modelId="{C803EBE0-8AE2-47F4-878E-22A06FD4B12B}" type="parTrans" cxnId="{26553978-D3F4-43F9-B86D-4E146E60A337}">
      <dgm:prSet/>
      <dgm:spPr/>
      <dgm:t>
        <a:bodyPr/>
        <a:lstStyle/>
        <a:p>
          <a:endParaRPr lang="en-GB"/>
        </a:p>
      </dgm:t>
    </dgm:pt>
    <dgm:pt modelId="{4D024867-1F32-480D-AEAB-72EB6F9551A6}" type="sibTrans" cxnId="{26553978-D3F4-43F9-B86D-4E146E60A337}">
      <dgm:prSet/>
      <dgm:spPr/>
      <dgm:t>
        <a:bodyPr/>
        <a:lstStyle/>
        <a:p>
          <a:endParaRPr lang="en-GB"/>
        </a:p>
      </dgm:t>
    </dgm:pt>
    <dgm:pt modelId="{8DD84046-8786-427E-B787-67F7689F9BB0}" type="pres">
      <dgm:prSet presAssocID="{27A6916E-4934-474F-800E-657CF527D2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DB1AA53-3805-4A13-9560-FB9AA9F90C3C}" type="pres">
      <dgm:prSet presAssocID="{D5E4148B-1870-41A1-84B0-BF0CFFF93DB1}" presName="parentLin" presStyleCnt="0"/>
      <dgm:spPr/>
    </dgm:pt>
    <dgm:pt modelId="{49D5F039-E9D0-4A7C-B275-766F75674EDF}" type="pres">
      <dgm:prSet presAssocID="{D5E4148B-1870-41A1-84B0-BF0CFFF93DB1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FFA17B29-C90A-40A9-B84D-5FAED8938536}" type="pres">
      <dgm:prSet presAssocID="{D5E4148B-1870-41A1-84B0-BF0CFFF93DB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F868E2-32A8-4FD0-9558-970FCFAE39ED}" type="pres">
      <dgm:prSet presAssocID="{D5E4148B-1870-41A1-84B0-BF0CFFF93DB1}" presName="negativeSpace" presStyleCnt="0"/>
      <dgm:spPr/>
    </dgm:pt>
    <dgm:pt modelId="{1030D39E-DE11-4540-9318-76EF18D980D1}" type="pres">
      <dgm:prSet presAssocID="{D5E4148B-1870-41A1-84B0-BF0CFFF93DB1}" presName="childText" presStyleLbl="conFgAcc1" presStyleIdx="0" presStyleCnt="4">
        <dgm:presLayoutVars>
          <dgm:bulletEnabled val="1"/>
        </dgm:presLayoutVars>
      </dgm:prSet>
      <dgm:spPr/>
    </dgm:pt>
    <dgm:pt modelId="{DE5DEE97-EC33-453D-AE10-B94E9F39633B}" type="pres">
      <dgm:prSet presAssocID="{B96EF5A1-5D7A-4615-8007-FB777CEC5CB1}" presName="spaceBetweenRectangles" presStyleCnt="0"/>
      <dgm:spPr/>
    </dgm:pt>
    <dgm:pt modelId="{3F190086-A90F-4094-8826-5C977122711B}" type="pres">
      <dgm:prSet presAssocID="{41A03075-A926-440F-88BA-032D5DF1EF75}" presName="parentLin" presStyleCnt="0"/>
      <dgm:spPr/>
    </dgm:pt>
    <dgm:pt modelId="{5D07179A-8DC9-413B-A2BD-D2A623E7756D}" type="pres">
      <dgm:prSet presAssocID="{41A03075-A926-440F-88BA-032D5DF1EF75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405406F3-F90D-413E-8972-4067DEF850E5}" type="pres">
      <dgm:prSet presAssocID="{41A03075-A926-440F-88BA-032D5DF1EF7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735A54-93B1-464D-B43C-FEC05854261C}" type="pres">
      <dgm:prSet presAssocID="{41A03075-A926-440F-88BA-032D5DF1EF75}" presName="negativeSpace" presStyleCnt="0"/>
      <dgm:spPr/>
    </dgm:pt>
    <dgm:pt modelId="{1F5F3E7F-EDD1-4A57-91C0-0AB0129A2152}" type="pres">
      <dgm:prSet presAssocID="{41A03075-A926-440F-88BA-032D5DF1EF75}" presName="childText" presStyleLbl="conFgAcc1" presStyleIdx="1" presStyleCnt="4">
        <dgm:presLayoutVars>
          <dgm:bulletEnabled val="1"/>
        </dgm:presLayoutVars>
      </dgm:prSet>
      <dgm:spPr/>
    </dgm:pt>
    <dgm:pt modelId="{7DAAE982-1561-4771-8380-DF329A94494D}" type="pres">
      <dgm:prSet presAssocID="{C60A2758-67FF-4C9D-93D4-F3A7E86B6F30}" presName="spaceBetweenRectangles" presStyleCnt="0"/>
      <dgm:spPr/>
    </dgm:pt>
    <dgm:pt modelId="{0AC913DC-644A-4B94-A1DA-22A911AC35DB}" type="pres">
      <dgm:prSet presAssocID="{5AD52BAA-C3E3-4247-A60D-95E17EF4FC17}" presName="parentLin" presStyleCnt="0"/>
      <dgm:spPr/>
    </dgm:pt>
    <dgm:pt modelId="{968794DB-00E3-4F88-B5A6-1A8DD85C1016}" type="pres">
      <dgm:prSet presAssocID="{5AD52BAA-C3E3-4247-A60D-95E17EF4FC17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99BD6794-B109-4E22-8CA8-C27F3104FE75}" type="pres">
      <dgm:prSet presAssocID="{5AD52BAA-C3E3-4247-A60D-95E17EF4FC1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73450F-FDC3-4FC1-905A-BCA44AD57DB7}" type="pres">
      <dgm:prSet presAssocID="{5AD52BAA-C3E3-4247-A60D-95E17EF4FC17}" presName="negativeSpace" presStyleCnt="0"/>
      <dgm:spPr/>
    </dgm:pt>
    <dgm:pt modelId="{A1315D6C-4963-4EAA-838C-6875DFBD45E9}" type="pres">
      <dgm:prSet presAssocID="{5AD52BAA-C3E3-4247-A60D-95E17EF4FC17}" presName="childText" presStyleLbl="conFgAcc1" presStyleIdx="2" presStyleCnt="4">
        <dgm:presLayoutVars>
          <dgm:bulletEnabled val="1"/>
        </dgm:presLayoutVars>
      </dgm:prSet>
      <dgm:spPr/>
    </dgm:pt>
    <dgm:pt modelId="{252F1A0C-C4AE-476C-AB08-70E83AF726FD}" type="pres">
      <dgm:prSet presAssocID="{1CFDA4B7-1859-41C5-B20D-60DD9D433465}" presName="spaceBetweenRectangles" presStyleCnt="0"/>
      <dgm:spPr/>
    </dgm:pt>
    <dgm:pt modelId="{F5B215EC-6185-4CCB-AB44-827147161F7B}" type="pres">
      <dgm:prSet presAssocID="{4B1516C5-4C70-42BE-8DB0-08AFD183AD36}" presName="parentLin" presStyleCnt="0"/>
      <dgm:spPr/>
    </dgm:pt>
    <dgm:pt modelId="{EFA940D5-DBD2-46D0-B9FB-C23F9436DEFF}" type="pres">
      <dgm:prSet presAssocID="{4B1516C5-4C70-42BE-8DB0-08AFD183AD36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F8244C79-917E-4673-B2AB-8BAB67B69C92}" type="pres">
      <dgm:prSet presAssocID="{4B1516C5-4C70-42BE-8DB0-08AFD183AD3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384107-E78C-450A-A102-F9A0EDF2BF23}" type="pres">
      <dgm:prSet presAssocID="{4B1516C5-4C70-42BE-8DB0-08AFD183AD36}" presName="negativeSpace" presStyleCnt="0"/>
      <dgm:spPr/>
    </dgm:pt>
    <dgm:pt modelId="{26FE9FFF-D4B8-40CB-BE29-1BD9585CA720}" type="pres">
      <dgm:prSet presAssocID="{4B1516C5-4C70-42BE-8DB0-08AFD183AD3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382EF16-1E64-413E-AF38-04CE8913A1A6}" type="presOf" srcId="{5AD52BAA-C3E3-4247-A60D-95E17EF4FC17}" destId="{968794DB-00E3-4F88-B5A6-1A8DD85C1016}" srcOrd="0" destOrd="0" presId="urn:microsoft.com/office/officeart/2005/8/layout/list1"/>
    <dgm:cxn modelId="{A23FE687-C1E6-4AC7-A184-522F934EE2B3}" type="presOf" srcId="{41A03075-A926-440F-88BA-032D5DF1EF75}" destId="{5D07179A-8DC9-413B-A2BD-D2A623E7756D}" srcOrd="0" destOrd="0" presId="urn:microsoft.com/office/officeart/2005/8/layout/list1"/>
    <dgm:cxn modelId="{16936005-03CD-401F-B52D-9233DBDB8A6A}" srcId="{27A6916E-4934-474F-800E-657CF527D23F}" destId="{41A03075-A926-440F-88BA-032D5DF1EF75}" srcOrd="1" destOrd="0" parTransId="{BC94644F-584B-40CB-9561-809845786516}" sibTransId="{C60A2758-67FF-4C9D-93D4-F3A7E86B6F30}"/>
    <dgm:cxn modelId="{75C36E58-F65A-46E1-9407-713D7A39161A}" type="presOf" srcId="{D5E4148B-1870-41A1-84B0-BF0CFFF93DB1}" destId="{49D5F039-E9D0-4A7C-B275-766F75674EDF}" srcOrd="0" destOrd="0" presId="urn:microsoft.com/office/officeart/2005/8/layout/list1"/>
    <dgm:cxn modelId="{1A37E349-A53B-492C-A00A-A7001E526813}" type="presOf" srcId="{D5E4148B-1870-41A1-84B0-BF0CFFF93DB1}" destId="{FFA17B29-C90A-40A9-B84D-5FAED8938536}" srcOrd="1" destOrd="0" presId="urn:microsoft.com/office/officeart/2005/8/layout/list1"/>
    <dgm:cxn modelId="{FFC62332-7C27-4F14-A023-81F4BC9D9F74}" type="presOf" srcId="{4B1516C5-4C70-42BE-8DB0-08AFD183AD36}" destId="{F8244C79-917E-4673-B2AB-8BAB67B69C92}" srcOrd="1" destOrd="0" presId="urn:microsoft.com/office/officeart/2005/8/layout/list1"/>
    <dgm:cxn modelId="{15C1C371-BA05-493D-BD6E-F172618C10E4}" type="presOf" srcId="{4B1516C5-4C70-42BE-8DB0-08AFD183AD36}" destId="{EFA940D5-DBD2-46D0-B9FB-C23F9436DEFF}" srcOrd="0" destOrd="0" presId="urn:microsoft.com/office/officeart/2005/8/layout/list1"/>
    <dgm:cxn modelId="{0BAFABBA-45EF-4E04-A76F-6F05EABB11D1}" type="presOf" srcId="{27A6916E-4934-474F-800E-657CF527D23F}" destId="{8DD84046-8786-427E-B787-67F7689F9BB0}" srcOrd="0" destOrd="0" presId="urn:microsoft.com/office/officeart/2005/8/layout/list1"/>
    <dgm:cxn modelId="{4C0D4EB3-2094-4ABC-9DB2-43CBCEA9811B}" srcId="{27A6916E-4934-474F-800E-657CF527D23F}" destId="{5AD52BAA-C3E3-4247-A60D-95E17EF4FC17}" srcOrd="2" destOrd="0" parTransId="{C4F30E53-43CC-4791-884B-846456B0584F}" sibTransId="{1CFDA4B7-1859-41C5-B20D-60DD9D433465}"/>
    <dgm:cxn modelId="{1EA1741C-28E0-4E51-BA8F-46DC832841AF}" srcId="{27A6916E-4934-474F-800E-657CF527D23F}" destId="{D5E4148B-1870-41A1-84B0-BF0CFFF93DB1}" srcOrd="0" destOrd="0" parTransId="{B37A291A-B120-4484-B95D-4C5A45AC0D18}" sibTransId="{B96EF5A1-5D7A-4615-8007-FB777CEC5CB1}"/>
    <dgm:cxn modelId="{48C49701-22F8-4639-9198-F2C5A1470062}" type="presOf" srcId="{41A03075-A926-440F-88BA-032D5DF1EF75}" destId="{405406F3-F90D-413E-8972-4067DEF850E5}" srcOrd="1" destOrd="0" presId="urn:microsoft.com/office/officeart/2005/8/layout/list1"/>
    <dgm:cxn modelId="{5279E8CC-29D5-4C46-A501-89CE882570E1}" type="presOf" srcId="{5AD52BAA-C3E3-4247-A60D-95E17EF4FC17}" destId="{99BD6794-B109-4E22-8CA8-C27F3104FE75}" srcOrd="1" destOrd="0" presId="urn:microsoft.com/office/officeart/2005/8/layout/list1"/>
    <dgm:cxn modelId="{26553978-D3F4-43F9-B86D-4E146E60A337}" srcId="{27A6916E-4934-474F-800E-657CF527D23F}" destId="{4B1516C5-4C70-42BE-8DB0-08AFD183AD36}" srcOrd="3" destOrd="0" parTransId="{C803EBE0-8AE2-47F4-878E-22A06FD4B12B}" sibTransId="{4D024867-1F32-480D-AEAB-72EB6F9551A6}"/>
    <dgm:cxn modelId="{1A6D8090-6150-4349-934C-D4133DABCC10}" type="presParOf" srcId="{8DD84046-8786-427E-B787-67F7689F9BB0}" destId="{4DB1AA53-3805-4A13-9560-FB9AA9F90C3C}" srcOrd="0" destOrd="0" presId="urn:microsoft.com/office/officeart/2005/8/layout/list1"/>
    <dgm:cxn modelId="{4E9FC0B8-DE01-4F4E-A39C-C9A42F925DE2}" type="presParOf" srcId="{4DB1AA53-3805-4A13-9560-FB9AA9F90C3C}" destId="{49D5F039-E9D0-4A7C-B275-766F75674EDF}" srcOrd="0" destOrd="0" presId="urn:microsoft.com/office/officeart/2005/8/layout/list1"/>
    <dgm:cxn modelId="{317A51BB-0F18-4727-86D8-EB235579FB64}" type="presParOf" srcId="{4DB1AA53-3805-4A13-9560-FB9AA9F90C3C}" destId="{FFA17B29-C90A-40A9-B84D-5FAED8938536}" srcOrd="1" destOrd="0" presId="urn:microsoft.com/office/officeart/2005/8/layout/list1"/>
    <dgm:cxn modelId="{24A36DA7-F029-402D-AEA6-935650AA7193}" type="presParOf" srcId="{8DD84046-8786-427E-B787-67F7689F9BB0}" destId="{E5F868E2-32A8-4FD0-9558-970FCFAE39ED}" srcOrd="1" destOrd="0" presId="urn:microsoft.com/office/officeart/2005/8/layout/list1"/>
    <dgm:cxn modelId="{D21EC795-E50B-4E39-94AF-E5E44C78EBC5}" type="presParOf" srcId="{8DD84046-8786-427E-B787-67F7689F9BB0}" destId="{1030D39E-DE11-4540-9318-76EF18D980D1}" srcOrd="2" destOrd="0" presId="urn:microsoft.com/office/officeart/2005/8/layout/list1"/>
    <dgm:cxn modelId="{4F712F8A-DF3E-40D7-83F7-C7143C1FD90E}" type="presParOf" srcId="{8DD84046-8786-427E-B787-67F7689F9BB0}" destId="{DE5DEE97-EC33-453D-AE10-B94E9F39633B}" srcOrd="3" destOrd="0" presId="urn:microsoft.com/office/officeart/2005/8/layout/list1"/>
    <dgm:cxn modelId="{92EF385D-ECB5-4428-B17F-13B444BD0D95}" type="presParOf" srcId="{8DD84046-8786-427E-B787-67F7689F9BB0}" destId="{3F190086-A90F-4094-8826-5C977122711B}" srcOrd="4" destOrd="0" presId="urn:microsoft.com/office/officeart/2005/8/layout/list1"/>
    <dgm:cxn modelId="{5F5BF378-A967-462F-AE33-666F6671457B}" type="presParOf" srcId="{3F190086-A90F-4094-8826-5C977122711B}" destId="{5D07179A-8DC9-413B-A2BD-D2A623E7756D}" srcOrd="0" destOrd="0" presId="urn:microsoft.com/office/officeart/2005/8/layout/list1"/>
    <dgm:cxn modelId="{5A67A427-4FC8-4F5B-9DB3-1A24C091318D}" type="presParOf" srcId="{3F190086-A90F-4094-8826-5C977122711B}" destId="{405406F3-F90D-413E-8972-4067DEF850E5}" srcOrd="1" destOrd="0" presId="urn:microsoft.com/office/officeart/2005/8/layout/list1"/>
    <dgm:cxn modelId="{F11D4F1D-50B5-46AF-A784-B2FF7A32D0CA}" type="presParOf" srcId="{8DD84046-8786-427E-B787-67F7689F9BB0}" destId="{10735A54-93B1-464D-B43C-FEC05854261C}" srcOrd="5" destOrd="0" presId="urn:microsoft.com/office/officeart/2005/8/layout/list1"/>
    <dgm:cxn modelId="{49655C7E-74E7-4727-B21C-B74A81039151}" type="presParOf" srcId="{8DD84046-8786-427E-B787-67F7689F9BB0}" destId="{1F5F3E7F-EDD1-4A57-91C0-0AB0129A2152}" srcOrd="6" destOrd="0" presId="urn:microsoft.com/office/officeart/2005/8/layout/list1"/>
    <dgm:cxn modelId="{4E96C68E-2B0B-44A0-AA71-600023889811}" type="presParOf" srcId="{8DD84046-8786-427E-B787-67F7689F9BB0}" destId="{7DAAE982-1561-4771-8380-DF329A94494D}" srcOrd="7" destOrd="0" presId="urn:microsoft.com/office/officeart/2005/8/layout/list1"/>
    <dgm:cxn modelId="{8B5904C9-89E5-4BCA-A37C-182C621CA798}" type="presParOf" srcId="{8DD84046-8786-427E-B787-67F7689F9BB0}" destId="{0AC913DC-644A-4B94-A1DA-22A911AC35DB}" srcOrd="8" destOrd="0" presId="urn:microsoft.com/office/officeart/2005/8/layout/list1"/>
    <dgm:cxn modelId="{5A94BFB6-A0F4-4E1B-93C3-FA4FA6327548}" type="presParOf" srcId="{0AC913DC-644A-4B94-A1DA-22A911AC35DB}" destId="{968794DB-00E3-4F88-B5A6-1A8DD85C1016}" srcOrd="0" destOrd="0" presId="urn:microsoft.com/office/officeart/2005/8/layout/list1"/>
    <dgm:cxn modelId="{7BA4CAEB-9397-41A4-A046-73A9E6360685}" type="presParOf" srcId="{0AC913DC-644A-4B94-A1DA-22A911AC35DB}" destId="{99BD6794-B109-4E22-8CA8-C27F3104FE75}" srcOrd="1" destOrd="0" presId="urn:microsoft.com/office/officeart/2005/8/layout/list1"/>
    <dgm:cxn modelId="{72DFFF4E-61D1-4E89-AF1B-6DD677F57C3E}" type="presParOf" srcId="{8DD84046-8786-427E-B787-67F7689F9BB0}" destId="{EC73450F-FDC3-4FC1-905A-BCA44AD57DB7}" srcOrd="9" destOrd="0" presId="urn:microsoft.com/office/officeart/2005/8/layout/list1"/>
    <dgm:cxn modelId="{2289255B-C540-4E11-AF09-F83CC043F578}" type="presParOf" srcId="{8DD84046-8786-427E-B787-67F7689F9BB0}" destId="{A1315D6C-4963-4EAA-838C-6875DFBD45E9}" srcOrd="10" destOrd="0" presId="urn:microsoft.com/office/officeart/2005/8/layout/list1"/>
    <dgm:cxn modelId="{B9B464C7-C592-4A54-8BB4-72CB21542FA6}" type="presParOf" srcId="{8DD84046-8786-427E-B787-67F7689F9BB0}" destId="{252F1A0C-C4AE-476C-AB08-70E83AF726FD}" srcOrd="11" destOrd="0" presId="urn:microsoft.com/office/officeart/2005/8/layout/list1"/>
    <dgm:cxn modelId="{1A0A8F8A-5800-4551-9DA3-8C927FA4B4F0}" type="presParOf" srcId="{8DD84046-8786-427E-B787-67F7689F9BB0}" destId="{F5B215EC-6185-4CCB-AB44-827147161F7B}" srcOrd="12" destOrd="0" presId="urn:microsoft.com/office/officeart/2005/8/layout/list1"/>
    <dgm:cxn modelId="{7D1D34B8-0C6D-4502-8D7B-B3B434ACC430}" type="presParOf" srcId="{F5B215EC-6185-4CCB-AB44-827147161F7B}" destId="{EFA940D5-DBD2-46D0-B9FB-C23F9436DEFF}" srcOrd="0" destOrd="0" presId="urn:microsoft.com/office/officeart/2005/8/layout/list1"/>
    <dgm:cxn modelId="{753D0409-8256-4119-998D-C618A9CEDAB7}" type="presParOf" srcId="{F5B215EC-6185-4CCB-AB44-827147161F7B}" destId="{F8244C79-917E-4673-B2AB-8BAB67B69C92}" srcOrd="1" destOrd="0" presId="urn:microsoft.com/office/officeart/2005/8/layout/list1"/>
    <dgm:cxn modelId="{8B8AA673-BD97-4716-BAD8-436AD437D25D}" type="presParOf" srcId="{8DD84046-8786-427E-B787-67F7689F9BB0}" destId="{4F384107-E78C-450A-A102-F9A0EDF2BF23}" srcOrd="13" destOrd="0" presId="urn:microsoft.com/office/officeart/2005/8/layout/list1"/>
    <dgm:cxn modelId="{2C50EC19-89EC-4DE8-B945-75ACF68F7D96}" type="presParOf" srcId="{8DD84046-8786-427E-B787-67F7689F9BB0}" destId="{26FE9FFF-D4B8-40CB-BE29-1BD9585CA72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3BB4E0-BAC7-45DE-9B22-FF5C8CA8F7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F070295-CD8F-45D3-91B6-927BEF2E55A7}">
      <dgm:prSet phldrT="[Testo]"/>
      <dgm:spPr/>
      <dgm:t>
        <a:bodyPr/>
        <a:lstStyle/>
        <a:p>
          <a:r>
            <a:rPr lang="en-GB" dirty="0" err="1" smtClean="0"/>
            <a:t>Acquisiti</a:t>
          </a:r>
          <a:r>
            <a:rPr lang="en-GB" dirty="0" smtClean="0"/>
            <a:t> e </a:t>
          </a:r>
          <a:r>
            <a:rPr lang="en-GB" dirty="0" err="1" smtClean="0"/>
            <a:t>potenziali</a:t>
          </a:r>
          <a:endParaRPr lang="en-GB" dirty="0"/>
        </a:p>
      </dgm:t>
    </dgm:pt>
    <dgm:pt modelId="{90B44832-101F-46A2-8BE6-17BF14B32ACF}" type="parTrans" cxnId="{872CE8C3-0C47-4AA8-A1E7-223BE325F131}">
      <dgm:prSet/>
      <dgm:spPr/>
      <dgm:t>
        <a:bodyPr/>
        <a:lstStyle/>
        <a:p>
          <a:endParaRPr lang="en-GB"/>
        </a:p>
      </dgm:t>
    </dgm:pt>
    <dgm:pt modelId="{CCF38239-FD24-4505-9AD4-2F7B85C6EA7B}" type="sibTrans" cxnId="{872CE8C3-0C47-4AA8-A1E7-223BE325F131}">
      <dgm:prSet/>
      <dgm:spPr/>
      <dgm:t>
        <a:bodyPr/>
        <a:lstStyle/>
        <a:p>
          <a:endParaRPr lang="en-GB"/>
        </a:p>
      </dgm:t>
    </dgm:pt>
    <dgm:pt modelId="{D9649803-AC97-4B67-86B0-414435ABE6DA}">
      <dgm:prSet phldrT="[Testo]"/>
      <dgm:spPr/>
      <dgm:t>
        <a:bodyPr/>
        <a:lstStyle/>
        <a:p>
          <a:r>
            <a:rPr lang="it-IT" dirty="0" smtClean="0"/>
            <a:t>Per volume di acquisto potenziale</a:t>
          </a:r>
          <a:endParaRPr lang="en-GB" dirty="0"/>
        </a:p>
      </dgm:t>
    </dgm:pt>
    <dgm:pt modelId="{601E63AA-7778-4AAD-B8F3-0A8DED3CFC87}" type="parTrans" cxnId="{D3D7F810-2C09-4422-AC74-127C2D2C20D0}">
      <dgm:prSet/>
      <dgm:spPr/>
      <dgm:t>
        <a:bodyPr/>
        <a:lstStyle/>
        <a:p>
          <a:endParaRPr lang="en-GB"/>
        </a:p>
      </dgm:t>
    </dgm:pt>
    <dgm:pt modelId="{2FFCDF82-25F6-4EBA-8536-848039CCC184}" type="sibTrans" cxnId="{D3D7F810-2C09-4422-AC74-127C2D2C20D0}">
      <dgm:prSet/>
      <dgm:spPr/>
      <dgm:t>
        <a:bodyPr/>
        <a:lstStyle/>
        <a:p>
          <a:endParaRPr lang="en-GB"/>
        </a:p>
      </dgm:t>
    </dgm:pt>
    <dgm:pt modelId="{EED4D1D1-2416-4E2F-B5AD-D59D43E40F92}">
      <dgm:prSet phldrT="[Testo]"/>
      <dgm:spPr/>
      <dgm:t>
        <a:bodyPr/>
        <a:lstStyle/>
        <a:p>
          <a:r>
            <a:rPr lang="en-GB" dirty="0" smtClean="0"/>
            <a:t> Per </a:t>
          </a:r>
          <a:r>
            <a:rPr lang="en-GB" dirty="0" err="1" smtClean="0"/>
            <a:t>codice</a:t>
          </a:r>
          <a:r>
            <a:rPr lang="en-GB" dirty="0" smtClean="0"/>
            <a:t> </a:t>
          </a:r>
          <a:r>
            <a:rPr lang="en-GB" dirty="0" err="1" smtClean="0"/>
            <a:t>territoriale</a:t>
          </a:r>
          <a:endParaRPr lang="en-GB" dirty="0"/>
        </a:p>
      </dgm:t>
    </dgm:pt>
    <dgm:pt modelId="{4B82F6BF-6541-41AB-ADC2-5E81707BC864}" type="parTrans" cxnId="{E2D76BE8-7A91-45A7-A278-01666175CEAB}">
      <dgm:prSet/>
      <dgm:spPr/>
      <dgm:t>
        <a:bodyPr/>
        <a:lstStyle/>
        <a:p>
          <a:endParaRPr lang="en-GB"/>
        </a:p>
      </dgm:t>
    </dgm:pt>
    <dgm:pt modelId="{543FC381-0397-4EDE-82AB-90D46109D07A}" type="sibTrans" cxnId="{E2D76BE8-7A91-45A7-A278-01666175CEAB}">
      <dgm:prSet/>
      <dgm:spPr/>
      <dgm:t>
        <a:bodyPr/>
        <a:lstStyle/>
        <a:p>
          <a:endParaRPr lang="en-GB"/>
        </a:p>
      </dgm:t>
    </dgm:pt>
    <dgm:pt modelId="{2690AAFE-0EE8-4249-B061-B229C16D58E4}" type="pres">
      <dgm:prSet presAssocID="{C53BB4E0-BAC7-45DE-9B22-FF5C8CA8F7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AC5FCBD-453B-45DE-B91B-8AA4DD5FE015}" type="pres">
      <dgm:prSet presAssocID="{BF070295-CD8F-45D3-91B6-927BEF2E55A7}" presName="parentLin" presStyleCnt="0"/>
      <dgm:spPr/>
    </dgm:pt>
    <dgm:pt modelId="{955AD008-0710-460F-822F-EEEA4715C016}" type="pres">
      <dgm:prSet presAssocID="{BF070295-CD8F-45D3-91B6-927BEF2E55A7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E4A1DD83-83C8-41F7-B63A-D2A66A63AE31}" type="pres">
      <dgm:prSet presAssocID="{BF070295-CD8F-45D3-91B6-927BEF2E55A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50B56F-AE67-4123-8525-F41A32995958}" type="pres">
      <dgm:prSet presAssocID="{BF070295-CD8F-45D3-91B6-927BEF2E55A7}" presName="negativeSpace" presStyleCnt="0"/>
      <dgm:spPr/>
    </dgm:pt>
    <dgm:pt modelId="{3B720738-5D16-4D68-BBD3-FEEC86FC3860}" type="pres">
      <dgm:prSet presAssocID="{BF070295-CD8F-45D3-91B6-927BEF2E55A7}" presName="childText" presStyleLbl="conFgAcc1" presStyleIdx="0" presStyleCnt="3">
        <dgm:presLayoutVars>
          <dgm:bulletEnabled val="1"/>
        </dgm:presLayoutVars>
      </dgm:prSet>
      <dgm:spPr/>
    </dgm:pt>
    <dgm:pt modelId="{13DD5519-9127-45DC-8F7D-A442DCC86A92}" type="pres">
      <dgm:prSet presAssocID="{CCF38239-FD24-4505-9AD4-2F7B85C6EA7B}" presName="spaceBetweenRectangles" presStyleCnt="0"/>
      <dgm:spPr/>
    </dgm:pt>
    <dgm:pt modelId="{A4DC628A-D29F-4D54-8E9B-9F96CEE9C548}" type="pres">
      <dgm:prSet presAssocID="{D9649803-AC97-4B67-86B0-414435ABE6DA}" presName="parentLin" presStyleCnt="0"/>
      <dgm:spPr/>
    </dgm:pt>
    <dgm:pt modelId="{04B14A7E-D166-405E-9732-9AF171E57970}" type="pres">
      <dgm:prSet presAssocID="{D9649803-AC97-4B67-86B0-414435ABE6DA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E910FB7D-1BA5-4F43-A55E-D8AC6CFDE142}" type="pres">
      <dgm:prSet presAssocID="{D9649803-AC97-4B67-86B0-414435ABE6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F9E45-EC7F-404F-9001-86940A8BAD3C}" type="pres">
      <dgm:prSet presAssocID="{D9649803-AC97-4B67-86B0-414435ABE6DA}" presName="negativeSpace" presStyleCnt="0"/>
      <dgm:spPr/>
    </dgm:pt>
    <dgm:pt modelId="{31CD78AD-2A48-4582-8516-87DEBE8DACAF}" type="pres">
      <dgm:prSet presAssocID="{D9649803-AC97-4B67-86B0-414435ABE6DA}" presName="childText" presStyleLbl="conFgAcc1" presStyleIdx="1" presStyleCnt="3">
        <dgm:presLayoutVars>
          <dgm:bulletEnabled val="1"/>
        </dgm:presLayoutVars>
      </dgm:prSet>
      <dgm:spPr/>
    </dgm:pt>
    <dgm:pt modelId="{086B43EB-D24B-4C54-8C19-47F49C9A4BEC}" type="pres">
      <dgm:prSet presAssocID="{2FFCDF82-25F6-4EBA-8536-848039CCC184}" presName="spaceBetweenRectangles" presStyleCnt="0"/>
      <dgm:spPr/>
    </dgm:pt>
    <dgm:pt modelId="{3CDD1B4E-39BC-41F1-ADBC-A58DD7883F05}" type="pres">
      <dgm:prSet presAssocID="{EED4D1D1-2416-4E2F-B5AD-D59D43E40F92}" presName="parentLin" presStyleCnt="0"/>
      <dgm:spPr/>
    </dgm:pt>
    <dgm:pt modelId="{C22CA744-A4AD-434E-B549-00340336BC1F}" type="pres">
      <dgm:prSet presAssocID="{EED4D1D1-2416-4E2F-B5AD-D59D43E40F92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1CA13218-E43B-4800-AE22-2BB9B7D0708B}" type="pres">
      <dgm:prSet presAssocID="{EED4D1D1-2416-4E2F-B5AD-D59D43E40F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FDD31F-174B-4075-A728-51C5F48BE463}" type="pres">
      <dgm:prSet presAssocID="{EED4D1D1-2416-4E2F-B5AD-D59D43E40F92}" presName="negativeSpace" presStyleCnt="0"/>
      <dgm:spPr/>
    </dgm:pt>
    <dgm:pt modelId="{6E2C03D9-A9C8-4E86-BD50-B25E5E9D3467}" type="pres">
      <dgm:prSet presAssocID="{EED4D1D1-2416-4E2F-B5AD-D59D43E40F9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B7CFCF-3F6B-41DF-9060-201ECE8FD404}" type="presOf" srcId="{D9649803-AC97-4B67-86B0-414435ABE6DA}" destId="{E910FB7D-1BA5-4F43-A55E-D8AC6CFDE142}" srcOrd="1" destOrd="0" presId="urn:microsoft.com/office/officeart/2005/8/layout/list1"/>
    <dgm:cxn modelId="{1A7D7FE7-E9CB-4029-BD7E-998256739588}" type="presOf" srcId="{EED4D1D1-2416-4E2F-B5AD-D59D43E40F92}" destId="{C22CA744-A4AD-434E-B549-00340336BC1F}" srcOrd="0" destOrd="0" presId="urn:microsoft.com/office/officeart/2005/8/layout/list1"/>
    <dgm:cxn modelId="{E2D76BE8-7A91-45A7-A278-01666175CEAB}" srcId="{C53BB4E0-BAC7-45DE-9B22-FF5C8CA8F7FF}" destId="{EED4D1D1-2416-4E2F-B5AD-D59D43E40F92}" srcOrd="2" destOrd="0" parTransId="{4B82F6BF-6541-41AB-ADC2-5E81707BC864}" sibTransId="{543FC381-0397-4EDE-82AB-90D46109D07A}"/>
    <dgm:cxn modelId="{687942A3-F242-4B62-9FA7-62FC0867281A}" type="presOf" srcId="{EED4D1D1-2416-4E2F-B5AD-D59D43E40F92}" destId="{1CA13218-E43B-4800-AE22-2BB9B7D0708B}" srcOrd="1" destOrd="0" presId="urn:microsoft.com/office/officeart/2005/8/layout/list1"/>
    <dgm:cxn modelId="{750BA06B-A3D2-41E5-B01C-109D9A5F6A17}" type="presOf" srcId="{BF070295-CD8F-45D3-91B6-927BEF2E55A7}" destId="{E4A1DD83-83C8-41F7-B63A-D2A66A63AE31}" srcOrd="1" destOrd="0" presId="urn:microsoft.com/office/officeart/2005/8/layout/list1"/>
    <dgm:cxn modelId="{D3D7F810-2C09-4422-AC74-127C2D2C20D0}" srcId="{C53BB4E0-BAC7-45DE-9B22-FF5C8CA8F7FF}" destId="{D9649803-AC97-4B67-86B0-414435ABE6DA}" srcOrd="1" destOrd="0" parTransId="{601E63AA-7778-4AAD-B8F3-0A8DED3CFC87}" sibTransId="{2FFCDF82-25F6-4EBA-8536-848039CCC184}"/>
    <dgm:cxn modelId="{E0D6C7E9-2377-441C-875C-BEF1EC9E040B}" type="presOf" srcId="{BF070295-CD8F-45D3-91B6-927BEF2E55A7}" destId="{955AD008-0710-460F-822F-EEEA4715C016}" srcOrd="0" destOrd="0" presId="urn:microsoft.com/office/officeart/2005/8/layout/list1"/>
    <dgm:cxn modelId="{872CE8C3-0C47-4AA8-A1E7-223BE325F131}" srcId="{C53BB4E0-BAC7-45DE-9B22-FF5C8CA8F7FF}" destId="{BF070295-CD8F-45D3-91B6-927BEF2E55A7}" srcOrd="0" destOrd="0" parTransId="{90B44832-101F-46A2-8BE6-17BF14B32ACF}" sibTransId="{CCF38239-FD24-4505-9AD4-2F7B85C6EA7B}"/>
    <dgm:cxn modelId="{264A0C45-565F-4EC8-8F09-7FAA8F0C958B}" type="presOf" srcId="{C53BB4E0-BAC7-45DE-9B22-FF5C8CA8F7FF}" destId="{2690AAFE-0EE8-4249-B061-B229C16D58E4}" srcOrd="0" destOrd="0" presId="urn:microsoft.com/office/officeart/2005/8/layout/list1"/>
    <dgm:cxn modelId="{149B7BCA-67BD-4363-8ADB-F7F30935989B}" type="presOf" srcId="{D9649803-AC97-4B67-86B0-414435ABE6DA}" destId="{04B14A7E-D166-405E-9732-9AF171E57970}" srcOrd="0" destOrd="0" presId="urn:microsoft.com/office/officeart/2005/8/layout/list1"/>
    <dgm:cxn modelId="{F2A24865-481D-49D1-BE67-E3BA8E4500D1}" type="presParOf" srcId="{2690AAFE-0EE8-4249-B061-B229C16D58E4}" destId="{0AC5FCBD-453B-45DE-B91B-8AA4DD5FE015}" srcOrd="0" destOrd="0" presId="urn:microsoft.com/office/officeart/2005/8/layout/list1"/>
    <dgm:cxn modelId="{80C2F9C4-87E5-4F81-8B4A-32D4988AC244}" type="presParOf" srcId="{0AC5FCBD-453B-45DE-B91B-8AA4DD5FE015}" destId="{955AD008-0710-460F-822F-EEEA4715C016}" srcOrd="0" destOrd="0" presId="urn:microsoft.com/office/officeart/2005/8/layout/list1"/>
    <dgm:cxn modelId="{0BC6A081-E034-4F99-864A-6BD62B4468CA}" type="presParOf" srcId="{0AC5FCBD-453B-45DE-B91B-8AA4DD5FE015}" destId="{E4A1DD83-83C8-41F7-B63A-D2A66A63AE31}" srcOrd="1" destOrd="0" presId="urn:microsoft.com/office/officeart/2005/8/layout/list1"/>
    <dgm:cxn modelId="{93E1F50E-6DDD-440B-8827-4DBAF9DFAB05}" type="presParOf" srcId="{2690AAFE-0EE8-4249-B061-B229C16D58E4}" destId="{1250B56F-AE67-4123-8525-F41A32995958}" srcOrd="1" destOrd="0" presId="urn:microsoft.com/office/officeart/2005/8/layout/list1"/>
    <dgm:cxn modelId="{3B8A0FD4-0E85-4238-B5F7-F9B1416DDB9F}" type="presParOf" srcId="{2690AAFE-0EE8-4249-B061-B229C16D58E4}" destId="{3B720738-5D16-4D68-BBD3-FEEC86FC3860}" srcOrd="2" destOrd="0" presId="urn:microsoft.com/office/officeart/2005/8/layout/list1"/>
    <dgm:cxn modelId="{821FC6C7-AC44-48CA-A0C0-A0DD7617F811}" type="presParOf" srcId="{2690AAFE-0EE8-4249-B061-B229C16D58E4}" destId="{13DD5519-9127-45DC-8F7D-A442DCC86A92}" srcOrd="3" destOrd="0" presId="urn:microsoft.com/office/officeart/2005/8/layout/list1"/>
    <dgm:cxn modelId="{6C3E132C-01B8-4239-B674-E2CB2C7FA472}" type="presParOf" srcId="{2690AAFE-0EE8-4249-B061-B229C16D58E4}" destId="{A4DC628A-D29F-4D54-8E9B-9F96CEE9C548}" srcOrd="4" destOrd="0" presId="urn:microsoft.com/office/officeart/2005/8/layout/list1"/>
    <dgm:cxn modelId="{1E222D9D-AA69-4697-B452-090E61111868}" type="presParOf" srcId="{A4DC628A-D29F-4D54-8E9B-9F96CEE9C548}" destId="{04B14A7E-D166-405E-9732-9AF171E57970}" srcOrd="0" destOrd="0" presId="urn:microsoft.com/office/officeart/2005/8/layout/list1"/>
    <dgm:cxn modelId="{8633834A-85A7-4974-BD53-8968931C7735}" type="presParOf" srcId="{A4DC628A-D29F-4D54-8E9B-9F96CEE9C548}" destId="{E910FB7D-1BA5-4F43-A55E-D8AC6CFDE142}" srcOrd="1" destOrd="0" presId="urn:microsoft.com/office/officeart/2005/8/layout/list1"/>
    <dgm:cxn modelId="{8C2B1354-47D7-4737-8A1E-CB6F36E8ECA3}" type="presParOf" srcId="{2690AAFE-0EE8-4249-B061-B229C16D58E4}" destId="{88DF9E45-EC7F-404F-9001-86940A8BAD3C}" srcOrd="5" destOrd="0" presId="urn:microsoft.com/office/officeart/2005/8/layout/list1"/>
    <dgm:cxn modelId="{CA59CF7D-98EF-4CAF-8B7B-46E1601B31A5}" type="presParOf" srcId="{2690AAFE-0EE8-4249-B061-B229C16D58E4}" destId="{31CD78AD-2A48-4582-8516-87DEBE8DACAF}" srcOrd="6" destOrd="0" presId="urn:microsoft.com/office/officeart/2005/8/layout/list1"/>
    <dgm:cxn modelId="{CD156151-7E74-40B8-A509-07A565025B6D}" type="presParOf" srcId="{2690AAFE-0EE8-4249-B061-B229C16D58E4}" destId="{086B43EB-D24B-4C54-8C19-47F49C9A4BEC}" srcOrd="7" destOrd="0" presId="urn:microsoft.com/office/officeart/2005/8/layout/list1"/>
    <dgm:cxn modelId="{B0C20EA1-8046-4F5B-A4AE-83AC57CB5331}" type="presParOf" srcId="{2690AAFE-0EE8-4249-B061-B229C16D58E4}" destId="{3CDD1B4E-39BC-41F1-ADBC-A58DD7883F05}" srcOrd="8" destOrd="0" presId="urn:microsoft.com/office/officeart/2005/8/layout/list1"/>
    <dgm:cxn modelId="{58D7C82E-FC29-4B08-9AA0-30A8BFF880AA}" type="presParOf" srcId="{3CDD1B4E-39BC-41F1-ADBC-A58DD7883F05}" destId="{C22CA744-A4AD-434E-B549-00340336BC1F}" srcOrd="0" destOrd="0" presId="urn:microsoft.com/office/officeart/2005/8/layout/list1"/>
    <dgm:cxn modelId="{DE0D5391-E61F-4500-BF3A-697CF02278FE}" type="presParOf" srcId="{3CDD1B4E-39BC-41F1-ADBC-A58DD7883F05}" destId="{1CA13218-E43B-4800-AE22-2BB9B7D0708B}" srcOrd="1" destOrd="0" presId="urn:microsoft.com/office/officeart/2005/8/layout/list1"/>
    <dgm:cxn modelId="{6B416FED-BBFA-4EE8-BDFF-0A54E0A2BBEE}" type="presParOf" srcId="{2690AAFE-0EE8-4249-B061-B229C16D58E4}" destId="{38FDD31F-174B-4075-A728-51C5F48BE463}" srcOrd="9" destOrd="0" presId="urn:microsoft.com/office/officeart/2005/8/layout/list1"/>
    <dgm:cxn modelId="{DD5495FB-8CDC-4795-A73C-1164C7EB5EC2}" type="presParOf" srcId="{2690AAFE-0EE8-4249-B061-B229C16D58E4}" destId="{6E2C03D9-A9C8-4E86-BD50-B25E5E9D346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D35792-4F1A-4CD5-B211-E341E84A61A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525E24-7DD6-451F-B306-5FFFDCACC0ED}">
      <dgm:prSet phldrT="[Testo]"/>
      <dgm:spPr/>
      <dgm:t>
        <a:bodyPr/>
        <a:lstStyle/>
        <a:p>
          <a:r>
            <a:rPr lang="en-GB" dirty="0" err="1" smtClean="0"/>
            <a:t>Entrare</a:t>
          </a:r>
          <a:r>
            <a:rPr lang="en-GB" dirty="0" smtClean="0"/>
            <a:t> in </a:t>
          </a:r>
          <a:r>
            <a:rPr lang="en-GB" dirty="0" err="1" smtClean="0"/>
            <a:t>relazione</a:t>
          </a:r>
          <a:endParaRPr lang="en-GB" dirty="0"/>
        </a:p>
      </dgm:t>
    </dgm:pt>
    <dgm:pt modelId="{22B15C94-B5B6-47EC-9A70-692B483F9406}" type="parTrans" cxnId="{F93A2024-C0FD-439E-99C9-372AF94075C8}">
      <dgm:prSet/>
      <dgm:spPr/>
      <dgm:t>
        <a:bodyPr/>
        <a:lstStyle/>
        <a:p>
          <a:endParaRPr lang="en-GB"/>
        </a:p>
      </dgm:t>
    </dgm:pt>
    <dgm:pt modelId="{AA4838F1-8C47-4AA4-855C-F8B476350D13}" type="sibTrans" cxnId="{F93A2024-C0FD-439E-99C9-372AF94075C8}">
      <dgm:prSet/>
      <dgm:spPr/>
      <dgm:t>
        <a:bodyPr/>
        <a:lstStyle/>
        <a:p>
          <a:endParaRPr lang="en-GB"/>
        </a:p>
      </dgm:t>
    </dgm:pt>
    <dgm:pt modelId="{AB46E3D0-DC68-4AE6-9080-A0C28D1D9213}">
      <dgm:prSet phldrT="[Testo]"/>
      <dgm:spPr/>
      <dgm:t>
        <a:bodyPr/>
        <a:lstStyle/>
        <a:p>
          <a:r>
            <a:rPr lang="en-GB" dirty="0" err="1" smtClean="0"/>
            <a:t>Concludere</a:t>
          </a:r>
          <a:r>
            <a:rPr lang="en-GB" dirty="0" smtClean="0"/>
            <a:t> la </a:t>
          </a:r>
          <a:r>
            <a:rPr lang="en-GB" dirty="0" err="1" smtClean="0"/>
            <a:t>vendita</a:t>
          </a:r>
          <a:endParaRPr lang="en-GB" dirty="0"/>
        </a:p>
      </dgm:t>
    </dgm:pt>
    <dgm:pt modelId="{1BF12A36-E6E7-4A30-A9E8-236082C3955E}" type="parTrans" cxnId="{74E15621-325B-4E42-856C-4DCD0EDE9A9E}">
      <dgm:prSet/>
      <dgm:spPr/>
      <dgm:t>
        <a:bodyPr/>
        <a:lstStyle/>
        <a:p>
          <a:endParaRPr lang="en-GB"/>
        </a:p>
      </dgm:t>
    </dgm:pt>
    <dgm:pt modelId="{4209EA3B-B579-45F7-AC60-8F014173A419}" type="sibTrans" cxnId="{74E15621-325B-4E42-856C-4DCD0EDE9A9E}">
      <dgm:prSet/>
      <dgm:spPr/>
      <dgm:t>
        <a:bodyPr/>
        <a:lstStyle/>
        <a:p>
          <a:endParaRPr lang="en-GB"/>
        </a:p>
      </dgm:t>
    </dgm:pt>
    <dgm:pt modelId="{0E2B1BB3-73B6-4F36-893A-CD21E0086743}">
      <dgm:prSet/>
      <dgm:spPr/>
      <dgm:t>
        <a:bodyPr/>
        <a:lstStyle/>
        <a:p>
          <a:r>
            <a:rPr lang="en-GB" dirty="0" err="1" smtClean="0"/>
            <a:t>Raccogliere</a:t>
          </a:r>
          <a:r>
            <a:rPr lang="en-GB" dirty="0" smtClean="0"/>
            <a:t> </a:t>
          </a:r>
          <a:r>
            <a:rPr lang="en-GB" dirty="0" err="1" smtClean="0"/>
            <a:t>informazioni</a:t>
          </a:r>
          <a:endParaRPr lang="en-GB" dirty="0" smtClean="0"/>
        </a:p>
      </dgm:t>
    </dgm:pt>
    <dgm:pt modelId="{F9C4BE5A-1797-4E53-B6CB-370BFE0166F6}" type="parTrans" cxnId="{D4DFE6C4-812C-4074-91CA-FAC6B972F56F}">
      <dgm:prSet/>
      <dgm:spPr/>
      <dgm:t>
        <a:bodyPr/>
        <a:lstStyle/>
        <a:p>
          <a:endParaRPr lang="en-GB"/>
        </a:p>
      </dgm:t>
    </dgm:pt>
    <dgm:pt modelId="{1C1C71F7-09D1-4A48-B2DF-B9870B594480}" type="sibTrans" cxnId="{D4DFE6C4-812C-4074-91CA-FAC6B972F56F}">
      <dgm:prSet/>
      <dgm:spPr/>
      <dgm:t>
        <a:bodyPr/>
        <a:lstStyle/>
        <a:p>
          <a:endParaRPr lang="en-GB"/>
        </a:p>
      </dgm:t>
    </dgm:pt>
    <dgm:pt modelId="{EAFE8DE0-A58E-4250-978D-3B0AC172AFD9}">
      <dgm:prSet/>
      <dgm:spPr/>
      <dgm:t>
        <a:bodyPr/>
        <a:lstStyle/>
        <a:p>
          <a:r>
            <a:rPr lang="en-GB" dirty="0" err="1" smtClean="0"/>
            <a:t>Presentare</a:t>
          </a:r>
          <a:r>
            <a:rPr lang="en-GB" dirty="0" smtClean="0"/>
            <a:t> </a:t>
          </a:r>
          <a:r>
            <a:rPr lang="en-GB" dirty="0" err="1" smtClean="0"/>
            <a:t>l’offerta</a:t>
          </a:r>
          <a:endParaRPr lang="en-GB" dirty="0" smtClean="0"/>
        </a:p>
      </dgm:t>
    </dgm:pt>
    <dgm:pt modelId="{297A5D0A-372D-4EFF-A286-B81A1CD5C3F2}" type="parTrans" cxnId="{5B2CEC72-35ED-4048-B733-6EA86F78D24A}">
      <dgm:prSet/>
      <dgm:spPr/>
      <dgm:t>
        <a:bodyPr/>
        <a:lstStyle/>
        <a:p>
          <a:endParaRPr lang="en-GB"/>
        </a:p>
      </dgm:t>
    </dgm:pt>
    <dgm:pt modelId="{E0417A97-83F2-4E99-B8AE-D00BC52C4F54}" type="sibTrans" cxnId="{5B2CEC72-35ED-4048-B733-6EA86F78D24A}">
      <dgm:prSet/>
      <dgm:spPr/>
      <dgm:t>
        <a:bodyPr/>
        <a:lstStyle/>
        <a:p>
          <a:endParaRPr lang="en-GB"/>
        </a:p>
      </dgm:t>
    </dgm:pt>
    <dgm:pt modelId="{E25F1ADB-09F5-477A-908C-3BF3DD5DF214}">
      <dgm:prSet/>
      <dgm:spPr/>
      <dgm:t>
        <a:bodyPr/>
        <a:lstStyle/>
        <a:p>
          <a:r>
            <a:rPr lang="en-GB" dirty="0" err="1" smtClean="0"/>
            <a:t>Gestire</a:t>
          </a:r>
          <a:r>
            <a:rPr lang="en-GB" dirty="0" smtClean="0"/>
            <a:t> le </a:t>
          </a:r>
          <a:r>
            <a:rPr lang="en-GB" dirty="0" err="1" smtClean="0"/>
            <a:t>obiezion</a:t>
          </a:r>
          <a:endParaRPr lang="en-GB" dirty="0" smtClean="0"/>
        </a:p>
      </dgm:t>
    </dgm:pt>
    <dgm:pt modelId="{6403A8B0-2467-4207-AAF8-028C0EC520F5}" type="parTrans" cxnId="{D5CF7FB7-4A70-41B1-9B10-034D0600C824}">
      <dgm:prSet/>
      <dgm:spPr/>
      <dgm:t>
        <a:bodyPr/>
        <a:lstStyle/>
        <a:p>
          <a:endParaRPr lang="en-GB"/>
        </a:p>
      </dgm:t>
    </dgm:pt>
    <dgm:pt modelId="{30A080B6-29CE-4931-A1D3-CEAEFCE1902D}" type="sibTrans" cxnId="{D5CF7FB7-4A70-41B1-9B10-034D0600C824}">
      <dgm:prSet/>
      <dgm:spPr/>
      <dgm:t>
        <a:bodyPr/>
        <a:lstStyle/>
        <a:p>
          <a:endParaRPr lang="en-GB"/>
        </a:p>
      </dgm:t>
    </dgm:pt>
    <dgm:pt modelId="{309782E7-A70C-41C4-A66F-73F9C7AAA58A}" type="pres">
      <dgm:prSet presAssocID="{ECD35792-4F1A-4CD5-B211-E341E84A61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BE94BFE-1724-4773-BCAD-4ABA738FAB7E}" type="pres">
      <dgm:prSet presAssocID="{AB46E3D0-DC68-4AE6-9080-A0C28D1D9213}" presName="boxAndChildren" presStyleCnt="0"/>
      <dgm:spPr/>
    </dgm:pt>
    <dgm:pt modelId="{F447391E-7DD1-4B7C-89AC-6D5D5CB1722C}" type="pres">
      <dgm:prSet presAssocID="{AB46E3D0-DC68-4AE6-9080-A0C28D1D9213}" presName="parentTextBox" presStyleLbl="node1" presStyleIdx="0" presStyleCnt="5"/>
      <dgm:spPr/>
      <dgm:t>
        <a:bodyPr/>
        <a:lstStyle/>
        <a:p>
          <a:endParaRPr lang="en-GB"/>
        </a:p>
      </dgm:t>
    </dgm:pt>
    <dgm:pt modelId="{C6F5EBC4-7E31-430E-869E-7ADC75678922}" type="pres">
      <dgm:prSet presAssocID="{30A080B6-29CE-4931-A1D3-CEAEFCE1902D}" presName="sp" presStyleCnt="0"/>
      <dgm:spPr/>
    </dgm:pt>
    <dgm:pt modelId="{3BB5B264-F28F-4B07-91F9-684F10285BE0}" type="pres">
      <dgm:prSet presAssocID="{E25F1ADB-09F5-477A-908C-3BF3DD5DF214}" presName="arrowAndChildren" presStyleCnt="0"/>
      <dgm:spPr/>
    </dgm:pt>
    <dgm:pt modelId="{D9D4EABA-4775-4A5F-B964-5BCA2E74B409}" type="pres">
      <dgm:prSet presAssocID="{E25F1ADB-09F5-477A-908C-3BF3DD5DF214}" presName="parentTextArrow" presStyleLbl="node1" presStyleIdx="1" presStyleCnt="5"/>
      <dgm:spPr/>
      <dgm:t>
        <a:bodyPr/>
        <a:lstStyle/>
        <a:p>
          <a:endParaRPr lang="en-GB"/>
        </a:p>
      </dgm:t>
    </dgm:pt>
    <dgm:pt modelId="{1454165F-C3AD-412E-92B4-338B8CFF8C1C}" type="pres">
      <dgm:prSet presAssocID="{E0417A97-83F2-4E99-B8AE-D00BC52C4F54}" presName="sp" presStyleCnt="0"/>
      <dgm:spPr/>
    </dgm:pt>
    <dgm:pt modelId="{B1B91ED1-1CC6-4F52-A767-B82FCA2D508B}" type="pres">
      <dgm:prSet presAssocID="{EAFE8DE0-A58E-4250-978D-3B0AC172AFD9}" presName="arrowAndChildren" presStyleCnt="0"/>
      <dgm:spPr/>
    </dgm:pt>
    <dgm:pt modelId="{C6334840-3B5A-49F9-B090-B8805610FE1F}" type="pres">
      <dgm:prSet presAssocID="{EAFE8DE0-A58E-4250-978D-3B0AC172AFD9}" presName="parentTextArrow" presStyleLbl="node1" presStyleIdx="2" presStyleCnt="5"/>
      <dgm:spPr/>
      <dgm:t>
        <a:bodyPr/>
        <a:lstStyle/>
        <a:p>
          <a:endParaRPr lang="en-GB"/>
        </a:p>
      </dgm:t>
    </dgm:pt>
    <dgm:pt modelId="{207DA45C-5246-4030-B786-48CFF605887B}" type="pres">
      <dgm:prSet presAssocID="{1C1C71F7-09D1-4A48-B2DF-B9870B594480}" presName="sp" presStyleCnt="0"/>
      <dgm:spPr/>
    </dgm:pt>
    <dgm:pt modelId="{C69C6253-BDC9-4341-BF30-7C745BB71631}" type="pres">
      <dgm:prSet presAssocID="{0E2B1BB3-73B6-4F36-893A-CD21E0086743}" presName="arrowAndChildren" presStyleCnt="0"/>
      <dgm:spPr/>
    </dgm:pt>
    <dgm:pt modelId="{2737C547-92F7-4845-AD59-328DED624724}" type="pres">
      <dgm:prSet presAssocID="{0E2B1BB3-73B6-4F36-893A-CD21E0086743}" presName="parentTextArrow" presStyleLbl="node1" presStyleIdx="3" presStyleCnt="5"/>
      <dgm:spPr/>
      <dgm:t>
        <a:bodyPr/>
        <a:lstStyle/>
        <a:p>
          <a:endParaRPr lang="en-GB"/>
        </a:p>
      </dgm:t>
    </dgm:pt>
    <dgm:pt modelId="{90F718C9-8745-48CF-9996-CBD3D628C6F2}" type="pres">
      <dgm:prSet presAssocID="{AA4838F1-8C47-4AA4-855C-F8B476350D13}" presName="sp" presStyleCnt="0"/>
      <dgm:spPr/>
    </dgm:pt>
    <dgm:pt modelId="{193AFEE4-669D-4A91-A9ED-4434A8A78ED1}" type="pres">
      <dgm:prSet presAssocID="{33525E24-7DD6-451F-B306-5FFFDCACC0ED}" presName="arrowAndChildren" presStyleCnt="0"/>
      <dgm:spPr/>
    </dgm:pt>
    <dgm:pt modelId="{B25A5812-A0BD-4C1B-B210-68C9A5D0D1DF}" type="pres">
      <dgm:prSet presAssocID="{33525E24-7DD6-451F-B306-5FFFDCACC0ED}" presName="parentTextArrow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12D20559-50B2-4271-8BF8-800FAED91666}" type="presOf" srcId="{33525E24-7DD6-451F-B306-5FFFDCACC0ED}" destId="{B25A5812-A0BD-4C1B-B210-68C9A5D0D1DF}" srcOrd="0" destOrd="0" presId="urn:microsoft.com/office/officeart/2005/8/layout/process4"/>
    <dgm:cxn modelId="{F0D34232-300A-454E-8366-E077685654EF}" type="presOf" srcId="{ECD35792-4F1A-4CD5-B211-E341E84A61AF}" destId="{309782E7-A70C-41C4-A66F-73F9C7AAA58A}" srcOrd="0" destOrd="0" presId="urn:microsoft.com/office/officeart/2005/8/layout/process4"/>
    <dgm:cxn modelId="{74E15621-325B-4E42-856C-4DCD0EDE9A9E}" srcId="{ECD35792-4F1A-4CD5-B211-E341E84A61AF}" destId="{AB46E3D0-DC68-4AE6-9080-A0C28D1D9213}" srcOrd="4" destOrd="0" parTransId="{1BF12A36-E6E7-4A30-A9E8-236082C3955E}" sibTransId="{4209EA3B-B579-45F7-AC60-8F014173A419}"/>
    <dgm:cxn modelId="{D4DFE6C4-812C-4074-91CA-FAC6B972F56F}" srcId="{ECD35792-4F1A-4CD5-B211-E341E84A61AF}" destId="{0E2B1BB3-73B6-4F36-893A-CD21E0086743}" srcOrd="1" destOrd="0" parTransId="{F9C4BE5A-1797-4E53-B6CB-370BFE0166F6}" sibTransId="{1C1C71F7-09D1-4A48-B2DF-B9870B594480}"/>
    <dgm:cxn modelId="{B87BAD84-8233-448E-A6C5-E536481E06D6}" type="presOf" srcId="{AB46E3D0-DC68-4AE6-9080-A0C28D1D9213}" destId="{F447391E-7DD1-4B7C-89AC-6D5D5CB1722C}" srcOrd="0" destOrd="0" presId="urn:microsoft.com/office/officeart/2005/8/layout/process4"/>
    <dgm:cxn modelId="{F93A2024-C0FD-439E-99C9-372AF94075C8}" srcId="{ECD35792-4F1A-4CD5-B211-E341E84A61AF}" destId="{33525E24-7DD6-451F-B306-5FFFDCACC0ED}" srcOrd="0" destOrd="0" parTransId="{22B15C94-B5B6-47EC-9A70-692B483F9406}" sibTransId="{AA4838F1-8C47-4AA4-855C-F8B476350D13}"/>
    <dgm:cxn modelId="{A8C1F997-83FB-41E2-9620-DD3AC4473991}" type="presOf" srcId="{EAFE8DE0-A58E-4250-978D-3B0AC172AFD9}" destId="{C6334840-3B5A-49F9-B090-B8805610FE1F}" srcOrd="0" destOrd="0" presId="urn:microsoft.com/office/officeart/2005/8/layout/process4"/>
    <dgm:cxn modelId="{5B2CEC72-35ED-4048-B733-6EA86F78D24A}" srcId="{ECD35792-4F1A-4CD5-B211-E341E84A61AF}" destId="{EAFE8DE0-A58E-4250-978D-3B0AC172AFD9}" srcOrd="2" destOrd="0" parTransId="{297A5D0A-372D-4EFF-A286-B81A1CD5C3F2}" sibTransId="{E0417A97-83F2-4E99-B8AE-D00BC52C4F54}"/>
    <dgm:cxn modelId="{97605B0F-A8F4-4CA7-AEE9-A1A4057A32EC}" type="presOf" srcId="{E25F1ADB-09F5-477A-908C-3BF3DD5DF214}" destId="{D9D4EABA-4775-4A5F-B964-5BCA2E74B409}" srcOrd="0" destOrd="0" presId="urn:microsoft.com/office/officeart/2005/8/layout/process4"/>
    <dgm:cxn modelId="{986D2C87-EF4F-4DD8-B46D-C17B757B7C72}" type="presOf" srcId="{0E2B1BB3-73B6-4F36-893A-CD21E0086743}" destId="{2737C547-92F7-4845-AD59-328DED624724}" srcOrd="0" destOrd="0" presId="urn:microsoft.com/office/officeart/2005/8/layout/process4"/>
    <dgm:cxn modelId="{D5CF7FB7-4A70-41B1-9B10-034D0600C824}" srcId="{ECD35792-4F1A-4CD5-B211-E341E84A61AF}" destId="{E25F1ADB-09F5-477A-908C-3BF3DD5DF214}" srcOrd="3" destOrd="0" parTransId="{6403A8B0-2467-4207-AAF8-028C0EC520F5}" sibTransId="{30A080B6-29CE-4931-A1D3-CEAEFCE1902D}"/>
    <dgm:cxn modelId="{8A1CC79E-1407-43A6-8317-2C1D5143FF34}" type="presParOf" srcId="{309782E7-A70C-41C4-A66F-73F9C7AAA58A}" destId="{1BE94BFE-1724-4773-BCAD-4ABA738FAB7E}" srcOrd="0" destOrd="0" presId="urn:microsoft.com/office/officeart/2005/8/layout/process4"/>
    <dgm:cxn modelId="{555FAAA3-540D-4A6D-84ED-985A55E98DD7}" type="presParOf" srcId="{1BE94BFE-1724-4773-BCAD-4ABA738FAB7E}" destId="{F447391E-7DD1-4B7C-89AC-6D5D5CB1722C}" srcOrd="0" destOrd="0" presId="urn:microsoft.com/office/officeart/2005/8/layout/process4"/>
    <dgm:cxn modelId="{B28936ED-EE86-4346-8CF8-06D6ED1147B4}" type="presParOf" srcId="{309782E7-A70C-41C4-A66F-73F9C7AAA58A}" destId="{C6F5EBC4-7E31-430E-869E-7ADC75678922}" srcOrd="1" destOrd="0" presId="urn:microsoft.com/office/officeart/2005/8/layout/process4"/>
    <dgm:cxn modelId="{42F61A93-78C7-4CD4-A593-9EEF2B93DD9A}" type="presParOf" srcId="{309782E7-A70C-41C4-A66F-73F9C7AAA58A}" destId="{3BB5B264-F28F-4B07-91F9-684F10285BE0}" srcOrd="2" destOrd="0" presId="urn:microsoft.com/office/officeart/2005/8/layout/process4"/>
    <dgm:cxn modelId="{2B56C104-8CF2-48D3-89BA-027835302F9E}" type="presParOf" srcId="{3BB5B264-F28F-4B07-91F9-684F10285BE0}" destId="{D9D4EABA-4775-4A5F-B964-5BCA2E74B409}" srcOrd="0" destOrd="0" presId="urn:microsoft.com/office/officeart/2005/8/layout/process4"/>
    <dgm:cxn modelId="{088E5AD4-2F4C-418B-83A7-DA81EF1FF33E}" type="presParOf" srcId="{309782E7-A70C-41C4-A66F-73F9C7AAA58A}" destId="{1454165F-C3AD-412E-92B4-338B8CFF8C1C}" srcOrd="3" destOrd="0" presId="urn:microsoft.com/office/officeart/2005/8/layout/process4"/>
    <dgm:cxn modelId="{D4616407-7AE9-47B4-A778-24C7107E9DBD}" type="presParOf" srcId="{309782E7-A70C-41C4-A66F-73F9C7AAA58A}" destId="{B1B91ED1-1CC6-4F52-A767-B82FCA2D508B}" srcOrd="4" destOrd="0" presId="urn:microsoft.com/office/officeart/2005/8/layout/process4"/>
    <dgm:cxn modelId="{7B70D9E6-CFA8-4026-AFA3-58993B961D8F}" type="presParOf" srcId="{B1B91ED1-1CC6-4F52-A767-B82FCA2D508B}" destId="{C6334840-3B5A-49F9-B090-B8805610FE1F}" srcOrd="0" destOrd="0" presId="urn:microsoft.com/office/officeart/2005/8/layout/process4"/>
    <dgm:cxn modelId="{44E93329-532B-40F3-9B18-77BAE791F22D}" type="presParOf" srcId="{309782E7-A70C-41C4-A66F-73F9C7AAA58A}" destId="{207DA45C-5246-4030-B786-48CFF605887B}" srcOrd="5" destOrd="0" presId="urn:microsoft.com/office/officeart/2005/8/layout/process4"/>
    <dgm:cxn modelId="{63DEAA1C-BB14-46E5-B950-D1A2F2628A04}" type="presParOf" srcId="{309782E7-A70C-41C4-A66F-73F9C7AAA58A}" destId="{C69C6253-BDC9-4341-BF30-7C745BB71631}" srcOrd="6" destOrd="0" presId="urn:microsoft.com/office/officeart/2005/8/layout/process4"/>
    <dgm:cxn modelId="{0A97331C-4F66-4E64-A6D0-FDEEFB27B688}" type="presParOf" srcId="{C69C6253-BDC9-4341-BF30-7C745BB71631}" destId="{2737C547-92F7-4845-AD59-328DED624724}" srcOrd="0" destOrd="0" presId="urn:microsoft.com/office/officeart/2005/8/layout/process4"/>
    <dgm:cxn modelId="{C4054B37-9A89-45B2-9078-C0BDDFCEEBF4}" type="presParOf" srcId="{309782E7-A70C-41C4-A66F-73F9C7AAA58A}" destId="{90F718C9-8745-48CF-9996-CBD3D628C6F2}" srcOrd="7" destOrd="0" presId="urn:microsoft.com/office/officeart/2005/8/layout/process4"/>
    <dgm:cxn modelId="{5F557FC3-CABF-4BFD-BF92-FB8ACE9A8996}" type="presParOf" srcId="{309782E7-A70C-41C4-A66F-73F9C7AAA58A}" destId="{193AFEE4-669D-4A91-A9ED-4434A8A78ED1}" srcOrd="8" destOrd="0" presId="urn:microsoft.com/office/officeart/2005/8/layout/process4"/>
    <dgm:cxn modelId="{E593CDDE-9ECF-4F1B-9767-E2F4B2ED9AA6}" type="presParOf" srcId="{193AFEE4-669D-4A91-A9ED-4434A8A78ED1}" destId="{B25A5812-A0BD-4C1B-B210-68C9A5D0D1D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05AAC-81CF-421B-B4E1-4BAF6F1C4B5C}">
      <dsp:nvSpPr>
        <dsp:cNvPr id="0" name=""/>
        <dsp:cNvSpPr/>
      </dsp:nvSpPr>
      <dsp:spPr>
        <a:xfrm>
          <a:off x="0" y="359627"/>
          <a:ext cx="762775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82383-696E-46BA-BA37-C8E85AD0E930}">
      <dsp:nvSpPr>
        <dsp:cNvPr id="0" name=""/>
        <dsp:cNvSpPr/>
      </dsp:nvSpPr>
      <dsp:spPr>
        <a:xfrm>
          <a:off x="381387" y="138227"/>
          <a:ext cx="533943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818" tIns="0" rIns="20181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Esame</a:t>
          </a:r>
          <a:r>
            <a:rPr lang="en-GB" sz="2000" kern="1200" dirty="0" smtClean="0"/>
            <a:t> </a:t>
          </a:r>
          <a:r>
            <a:rPr lang="en-GB" sz="2000" kern="1200" dirty="0" err="1" smtClean="0"/>
            <a:t>della</a:t>
          </a:r>
          <a:r>
            <a:rPr lang="en-GB" sz="2000" kern="1200" dirty="0" smtClean="0"/>
            <a:t> </a:t>
          </a:r>
          <a:r>
            <a:rPr lang="en-GB" sz="2000" kern="1200" dirty="0" err="1" smtClean="0"/>
            <a:t>situazione</a:t>
          </a:r>
          <a:endParaRPr lang="en-GB" sz="2000" kern="1200" dirty="0"/>
        </a:p>
      </dsp:txBody>
      <dsp:txXfrm>
        <a:off x="403003" y="159843"/>
        <a:ext cx="5296199" cy="399568"/>
      </dsp:txXfrm>
    </dsp:sp>
    <dsp:sp modelId="{134EB61C-D6F3-49C6-9B34-D0FC6D79A2E7}">
      <dsp:nvSpPr>
        <dsp:cNvPr id="0" name=""/>
        <dsp:cNvSpPr/>
      </dsp:nvSpPr>
      <dsp:spPr>
        <a:xfrm>
          <a:off x="0" y="1040027"/>
          <a:ext cx="762775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A03FC-C364-4AC9-8FA0-92BFA7492FDB}">
      <dsp:nvSpPr>
        <dsp:cNvPr id="0" name=""/>
        <dsp:cNvSpPr/>
      </dsp:nvSpPr>
      <dsp:spPr>
        <a:xfrm>
          <a:off x="381387" y="818627"/>
          <a:ext cx="533943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818" tIns="0" rIns="20181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Identificazione</a:t>
          </a:r>
          <a:r>
            <a:rPr lang="en-GB" sz="2000" kern="1200" dirty="0" smtClean="0"/>
            <a:t> </a:t>
          </a:r>
          <a:r>
            <a:rPr lang="en-GB" sz="2000" kern="1200" dirty="0" err="1" smtClean="0"/>
            <a:t>dei</a:t>
          </a:r>
          <a:r>
            <a:rPr lang="en-GB" sz="2000" kern="1200" dirty="0" smtClean="0"/>
            <a:t> </a:t>
          </a:r>
          <a:r>
            <a:rPr lang="en-GB" sz="2000" kern="1200" dirty="0" err="1" smtClean="0"/>
            <a:t>problemi</a:t>
          </a:r>
          <a:endParaRPr lang="en-GB" sz="2000" kern="1200" dirty="0"/>
        </a:p>
      </dsp:txBody>
      <dsp:txXfrm>
        <a:off x="403003" y="840243"/>
        <a:ext cx="5296199" cy="399568"/>
      </dsp:txXfrm>
    </dsp:sp>
    <dsp:sp modelId="{7AC72233-3536-48FD-86EB-03B9FBD32239}">
      <dsp:nvSpPr>
        <dsp:cNvPr id="0" name=""/>
        <dsp:cNvSpPr/>
      </dsp:nvSpPr>
      <dsp:spPr>
        <a:xfrm>
          <a:off x="0" y="1720427"/>
          <a:ext cx="762775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79088-2156-44D9-8461-3252C1A258B1}">
      <dsp:nvSpPr>
        <dsp:cNvPr id="0" name=""/>
        <dsp:cNvSpPr/>
      </dsp:nvSpPr>
      <dsp:spPr>
        <a:xfrm>
          <a:off x="381387" y="1499027"/>
          <a:ext cx="533943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818" tIns="0" rIns="20181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Elaborazione</a:t>
          </a:r>
          <a:r>
            <a:rPr lang="en-GB" sz="2000" kern="1200" dirty="0" smtClean="0"/>
            <a:t> di </a:t>
          </a:r>
          <a:r>
            <a:rPr lang="en-GB" sz="2000" kern="1200" dirty="0" err="1" smtClean="0"/>
            <a:t>una</a:t>
          </a:r>
          <a:r>
            <a:rPr lang="en-GB" sz="2000" kern="1200" dirty="0" smtClean="0"/>
            <a:t> </a:t>
          </a:r>
          <a:r>
            <a:rPr lang="en-GB" sz="2000" kern="1200" dirty="0" err="1" smtClean="0"/>
            <a:t>soluzione</a:t>
          </a:r>
          <a:endParaRPr lang="en-GB" sz="2000" kern="1200" dirty="0"/>
        </a:p>
      </dsp:txBody>
      <dsp:txXfrm>
        <a:off x="403003" y="1520643"/>
        <a:ext cx="5296199" cy="399568"/>
      </dsp:txXfrm>
    </dsp:sp>
    <dsp:sp modelId="{88472BD1-5C2D-484C-A449-764935400074}">
      <dsp:nvSpPr>
        <dsp:cNvPr id="0" name=""/>
        <dsp:cNvSpPr/>
      </dsp:nvSpPr>
      <dsp:spPr>
        <a:xfrm>
          <a:off x="0" y="2560891"/>
          <a:ext cx="762775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A0241-7359-4C88-B25E-90A7C4242691}">
      <dsp:nvSpPr>
        <dsp:cNvPr id="0" name=""/>
        <dsp:cNvSpPr/>
      </dsp:nvSpPr>
      <dsp:spPr>
        <a:xfrm>
          <a:off x="381387" y="2179427"/>
          <a:ext cx="5443229" cy="602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818" tIns="0" rIns="20181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Presentazione al cliente della proposta</a:t>
          </a:r>
          <a:endParaRPr lang="en-GB" sz="2000" kern="1200" dirty="0"/>
        </a:p>
      </dsp:txBody>
      <dsp:txXfrm>
        <a:off x="410816" y="2208856"/>
        <a:ext cx="5384371" cy="544005"/>
      </dsp:txXfrm>
    </dsp:sp>
    <dsp:sp modelId="{39D9D1A4-58DB-49C9-BA7D-5DC60BEE026B}">
      <dsp:nvSpPr>
        <dsp:cNvPr id="0" name=""/>
        <dsp:cNvSpPr/>
      </dsp:nvSpPr>
      <dsp:spPr>
        <a:xfrm>
          <a:off x="0" y="3241291"/>
          <a:ext cx="762775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317DE-77DC-47A3-B522-80E7FFC67B09}">
      <dsp:nvSpPr>
        <dsp:cNvPr id="0" name=""/>
        <dsp:cNvSpPr/>
      </dsp:nvSpPr>
      <dsp:spPr>
        <a:xfrm>
          <a:off x="381387" y="3019891"/>
          <a:ext cx="533943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818" tIns="0" rIns="20181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Superamento</a:t>
          </a:r>
          <a:r>
            <a:rPr lang="en-GB" sz="2000" kern="1200" dirty="0" smtClean="0"/>
            <a:t> </a:t>
          </a:r>
          <a:r>
            <a:rPr lang="en-GB" sz="2000" kern="1200" dirty="0" err="1" smtClean="0"/>
            <a:t>delle</a:t>
          </a:r>
          <a:r>
            <a:rPr lang="en-GB" sz="2000" kern="1200" dirty="0" smtClean="0"/>
            <a:t> </a:t>
          </a:r>
          <a:r>
            <a:rPr lang="en-GB" sz="2000" kern="1200" dirty="0" err="1" smtClean="0"/>
            <a:t>obiezioni</a:t>
          </a:r>
          <a:endParaRPr lang="en-GB" sz="2000" kern="1200" dirty="0"/>
        </a:p>
      </dsp:txBody>
      <dsp:txXfrm>
        <a:off x="403003" y="3041507"/>
        <a:ext cx="5296199" cy="399568"/>
      </dsp:txXfrm>
    </dsp:sp>
    <dsp:sp modelId="{4C361FF0-8FFB-4425-B192-150E3F857F94}">
      <dsp:nvSpPr>
        <dsp:cNvPr id="0" name=""/>
        <dsp:cNvSpPr/>
      </dsp:nvSpPr>
      <dsp:spPr>
        <a:xfrm>
          <a:off x="0" y="3921691"/>
          <a:ext cx="762775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3FF5B-8C37-4C1E-96E3-0ED9117961AE}">
      <dsp:nvSpPr>
        <dsp:cNvPr id="0" name=""/>
        <dsp:cNvSpPr/>
      </dsp:nvSpPr>
      <dsp:spPr>
        <a:xfrm>
          <a:off x="381387" y="3700291"/>
          <a:ext cx="533943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818" tIns="0" rIns="20181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Trattativa</a:t>
          </a:r>
          <a:r>
            <a:rPr lang="en-GB" sz="2000" kern="1200" dirty="0" smtClean="0"/>
            <a:t> e </a:t>
          </a:r>
          <a:r>
            <a:rPr lang="en-GB" sz="2000" kern="1200" dirty="0" err="1" smtClean="0"/>
            <a:t>vendita</a:t>
          </a:r>
          <a:endParaRPr lang="en-GB" sz="2000" kern="1200" dirty="0"/>
        </a:p>
      </dsp:txBody>
      <dsp:txXfrm>
        <a:off x="403003" y="3721907"/>
        <a:ext cx="5296199" cy="399568"/>
      </dsp:txXfrm>
    </dsp:sp>
    <dsp:sp modelId="{89811A7D-A874-4A8E-A2BB-CAECA8A3E24F}">
      <dsp:nvSpPr>
        <dsp:cNvPr id="0" name=""/>
        <dsp:cNvSpPr/>
      </dsp:nvSpPr>
      <dsp:spPr>
        <a:xfrm>
          <a:off x="0" y="4602091"/>
          <a:ext cx="762775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87094-00E0-42CF-B541-8BA800948199}">
      <dsp:nvSpPr>
        <dsp:cNvPr id="0" name=""/>
        <dsp:cNvSpPr/>
      </dsp:nvSpPr>
      <dsp:spPr>
        <a:xfrm>
          <a:off x="381387" y="4380691"/>
          <a:ext cx="533943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818" tIns="0" rIns="20181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Post-</a:t>
          </a:r>
          <a:r>
            <a:rPr lang="en-GB" sz="2000" kern="1200" dirty="0" err="1" smtClean="0"/>
            <a:t>vendita</a:t>
          </a:r>
          <a:r>
            <a:rPr lang="en-GB" sz="2000" kern="1200" dirty="0" smtClean="0"/>
            <a:t> e </a:t>
          </a:r>
          <a:r>
            <a:rPr lang="en-GB" sz="2000" kern="1200" dirty="0" err="1" smtClean="0"/>
            <a:t>fidelizzazione</a:t>
          </a:r>
          <a:endParaRPr lang="en-GB" sz="2000" kern="1200" dirty="0"/>
        </a:p>
      </dsp:txBody>
      <dsp:txXfrm>
        <a:off x="403003" y="4402307"/>
        <a:ext cx="5296199" cy="399568"/>
      </dsp:txXfrm>
    </dsp:sp>
    <dsp:sp modelId="{3A38BA1E-3C0F-47F6-BBEB-336D8E587EBE}">
      <dsp:nvSpPr>
        <dsp:cNvPr id="0" name=""/>
        <dsp:cNvSpPr/>
      </dsp:nvSpPr>
      <dsp:spPr>
        <a:xfrm>
          <a:off x="0" y="5282491"/>
          <a:ext cx="762775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17903-E3F8-4550-88DD-F1C1ED63C96A}">
      <dsp:nvSpPr>
        <dsp:cNvPr id="0" name=""/>
        <dsp:cNvSpPr/>
      </dsp:nvSpPr>
      <dsp:spPr>
        <a:xfrm>
          <a:off x="381387" y="5061091"/>
          <a:ext cx="533943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818" tIns="0" rIns="20181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Riacquisto</a:t>
          </a:r>
          <a:endParaRPr lang="en-GB" sz="2000" kern="1200" dirty="0"/>
        </a:p>
      </dsp:txBody>
      <dsp:txXfrm>
        <a:off x="403003" y="5082707"/>
        <a:ext cx="5296199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91B27-17EF-4A3B-85E4-B9A334D94601}">
      <dsp:nvSpPr>
        <dsp:cNvPr id="0" name=""/>
        <dsp:cNvSpPr/>
      </dsp:nvSpPr>
      <dsp:spPr>
        <a:xfrm>
          <a:off x="0" y="337846"/>
          <a:ext cx="62384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234AB-551E-4050-B1D8-1186AC647C80}">
      <dsp:nvSpPr>
        <dsp:cNvPr id="0" name=""/>
        <dsp:cNvSpPr/>
      </dsp:nvSpPr>
      <dsp:spPr>
        <a:xfrm>
          <a:off x="311921" y="86926"/>
          <a:ext cx="436689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058" tIns="0" rIns="16505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Prestare al cliente la massima attenzione mentre parla. </a:t>
          </a:r>
          <a:endParaRPr lang="en-GB" sz="1700" kern="1200" dirty="0"/>
        </a:p>
      </dsp:txBody>
      <dsp:txXfrm>
        <a:off x="336419" y="111424"/>
        <a:ext cx="4317898" cy="452844"/>
      </dsp:txXfrm>
    </dsp:sp>
    <dsp:sp modelId="{009C3587-9678-4570-96D5-F549F3E54170}">
      <dsp:nvSpPr>
        <dsp:cNvPr id="0" name=""/>
        <dsp:cNvSpPr/>
      </dsp:nvSpPr>
      <dsp:spPr>
        <a:xfrm>
          <a:off x="0" y="1108966"/>
          <a:ext cx="62384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9E5A7-434C-4716-BB58-B6E560A7A4A7}">
      <dsp:nvSpPr>
        <dsp:cNvPr id="0" name=""/>
        <dsp:cNvSpPr/>
      </dsp:nvSpPr>
      <dsp:spPr>
        <a:xfrm>
          <a:off x="311921" y="858046"/>
          <a:ext cx="436689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058" tIns="0" rIns="16505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Dimostrare che si sta ascoltando</a:t>
          </a:r>
          <a:endParaRPr lang="en-GB" sz="1700" kern="1200" dirty="0"/>
        </a:p>
      </dsp:txBody>
      <dsp:txXfrm>
        <a:off x="336419" y="882544"/>
        <a:ext cx="4317898" cy="452844"/>
      </dsp:txXfrm>
    </dsp:sp>
    <dsp:sp modelId="{0C560733-F136-4D4C-A1F3-064D76997303}">
      <dsp:nvSpPr>
        <dsp:cNvPr id="0" name=""/>
        <dsp:cNvSpPr/>
      </dsp:nvSpPr>
      <dsp:spPr>
        <a:xfrm>
          <a:off x="0" y="1880086"/>
          <a:ext cx="62384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FCC4D-DC73-44EF-A085-01462513BC8F}">
      <dsp:nvSpPr>
        <dsp:cNvPr id="0" name=""/>
        <dsp:cNvSpPr/>
      </dsp:nvSpPr>
      <dsp:spPr>
        <a:xfrm>
          <a:off x="311921" y="1629166"/>
          <a:ext cx="436689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058" tIns="0" rIns="16505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Non </a:t>
          </a:r>
          <a:r>
            <a:rPr lang="en-GB" sz="1700" kern="1200" dirty="0" err="1" smtClean="0"/>
            <a:t>interrompere</a:t>
          </a:r>
          <a:endParaRPr lang="en-GB" sz="1700" kern="1200" dirty="0"/>
        </a:p>
      </dsp:txBody>
      <dsp:txXfrm>
        <a:off x="336419" y="1653664"/>
        <a:ext cx="4317898" cy="452844"/>
      </dsp:txXfrm>
    </dsp:sp>
    <dsp:sp modelId="{340670C2-6691-4866-9FAA-085EE4F97A92}">
      <dsp:nvSpPr>
        <dsp:cNvPr id="0" name=""/>
        <dsp:cNvSpPr/>
      </dsp:nvSpPr>
      <dsp:spPr>
        <a:xfrm>
          <a:off x="0" y="2651206"/>
          <a:ext cx="62384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E5594-8260-4002-AFF4-B81C4045C143}">
      <dsp:nvSpPr>
        <dsp:cNvPr id="0" name=""/>
        <dsp:cNvSpPr/>
      </dsp:nvSpPr>
      <dsp:spPr>
        <a:xfrm>
          <a:off x="311921" y="2400286"/>
          <a:ext cx="436689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058" tIns="0" rIns="16505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Chiedere chiarimenti se non si ha capito</a:t>
          </a:r>
          <a:endParaRPr lang="en-GB" sz="1700" kern="1200" dirty="0"/>
        </a:p>
      </dsp:txBody>
      <dsp:txXfrm>
        <a:off x="336419" y="2424784"/>
        <a:ext cx="4317898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0D39E-DE11-4540-9318-76EF18D980D1}">
      <dsp:nvSpPr>
        <dsp:cNvPr id="0" name=""/>
        <dsp:cNvSpPr/>
      </dsp:nvSpPr>
      <dsp:spPr>
        <a:xfrm>
          <a:off x="0" y="273355"/>
          <a:ext cx="60424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17B29-C90A-40A9-B84D-5FAED8938536}">
      <dsp:nvSpPr>
        <dsp:cNvPr id="0" name=""/>
        <dsp:cNvSpPr/>
      </dsp:nvSpPr>
      <dsp:spPr>
        <a:xfrm>
          <a:off x="302123" y="7675"/>
          <a:ext cx="42297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74" tIns="0" rIns="15987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L’ </a:t>
          </a:r>
          <a:r>
            <a:rPr lang="en-GB" sz="1800" kern="1200" dirty="0" err="1" smtClean="0"/>
            <a:t>espressione</a:t>
          </a:r>
          <a:r>
            <a:rPr lang="en-GB" sz="1800" kern="1200" dirty="0" smtClean="0"/>
            <a:t> </a:t>
          </a:r>
          <a:r>
            <a:rPr lang="en-GB" sz="1800" kern="1200" dirty="0" err="1" smtClean="0"/>
            <a:t>facciale</a:t>
          </a:r>
          <a:endParaRPr lang="en-GB" sz="1800" kern="1200" dirty="0"/>
        </a:p>
      </dsp:txBody>
      <dsp:txXfrm>
        <a:off x="328062" y="33614"/>
        <a:ext cx="4177857" cy="479482"/>
      </dsp:txXfrm>
    </dsp:sp>
    <dsp:sp modelId="{1F5F3E7F-EDD1-4A57-91C0-0AB0129A2152}">
      <dsp:nvSpPr>
        <dsp:cNvPr id="0" name=""/>
        <dsp:cNvSpPr/>
      </dsp:nvSpPr>
      <dsp:spPr>
        <a:xfrm>
          <a:off x="0" y="1089835"/>
          <a:ext cx="60424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406F3-F90D-413E-8972-4067DEF850E5}">
      <dsp:nvSpPr>
        <dsp:cNvPr id="0" name=""/>
        <dsp:cNvSpPr/>
      </dsp:nvSpPr>
      <dsp:spPr>
        <a:xfrm>
          <a:off x="302123" y="824155"/>
          <a:ext cx="42297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74" tIns="0" rIns="15987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Il modo di stare seduti o in piedi</a:t>
          </a:r>
          <a:endParaRPr lang="en-GB" sz="1800" kern="1200" dirty="0"/>
        </a:p>
      </dsp:txBody>
      <dsp:txXfrm>
        <a:off x="328062" y="850094"/>
        <a:ext cx="4177857" cy="479482"/>
      </dsp:txXfrm>
    </dsp:sp>
    <dsp:sp modelId="{A1315D6C-4963-4EAA-838C-6875DFBD45E9}">
      <dsp:nvSpPr>
        <dsp:cNvPr id="0" name=""/>
        <dsp:cNvSpPr/>
      </dsp:nvSpPr>
      <dsp:spPr>
        <a:xfrm>
          <a:off x="0" y="1906315"/>
          <a:ext cx="60424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BD6794-B109-4E22-8CA8-C27F3104FE75}">
      <dsp:nvSpPr>
        <dsp:cNvPr id="0" name=""/>
        <dsp:cNvSpPr/>
      </dsp:nvSpPr>
      <dsp:spPr>
        <a:xfrm>
          <a:off x="302123" y="1640635"/>
          <a:ext cx="42297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74" tIns="0" rIns="15987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 gesti con le mani</a:t>
          </a:r>
          <a:endParaRPr lang="en-GB" sz="1800" kern="1200" dirty="0"/>
        </a:p>
      </dsp:txBody>
      <dsp:txXfrm>
        <a:off x="328062" y="1666574"/>
        <a:ext cx="4177857" cy="479482"/>
      </dsp:txXfrm>
    </dsp:sp>
    <dsp:sp modelId="{26FE9FFF-D4B8-40CB-BE29-1BD9585CA720}">
      <dsp:nvSpPr>
        <dsp:cNvPr id="0" name=""/>
        <dsp:cNvSpPr/>
      </dsp:nvSpPr>
      <dsp:spPr>
        <a:xfrm>
          <a:off x="0" y="2722795"/>
          <a:ext cx="60424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44C79-917E-4673-B2AB-8BAB67B69C92}">
      <dsp:nvSpPr>
        <dsp:cNvPr id="0" name=""/>
        <dsp:cNvSpPr/>
      </dsp:nvSpPr>
      <dsp:spPr>
        <a:xfrm>
          <a:off x="302123" y="2457115"/>
          <a:ext cx="42297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74" tIns="0" rIns="15987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Il sorridere o rimanere seri</a:t>
          </a:r>
          <a:endParaRPr lang="en-GB" sz="1800" kern="1200" dirty="0"/>
        </a:p>
      </dsp:txBody>
      <dsp:txXfrm>
        <a:off x="328062" y="2483054"/>
        <a:ext cx="4177857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20738-5D16-4D68-BBD3-FEEC86FC3860}">
      <dsp:nvSpPr>
        <dsp:cNvPr id="0" name=""/>
        <dsp:cNvSpPr/>
      </dsp:nvSpPr>
      <dsp:spPr>
        <a:xfrm>
          <a:off x="0" y="447525"/>
          <a:ext cx="679134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1DD83-83C8-41F7-B63A-D2A66A63AE31}">
      <dsp:nvSpPr>
        <dsp:cNvPr id="0" name=""/>
        <dsp:cNvSpPr/>
      </dsp:nvSpPr>
      <dsp:spPr>
        <a:xfrm>
          <a:off x="339567" y="4725"/>
          <a:ext cx="475394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688" tIns="0" rIns="17968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err="1" smtClean="0"/>
            <a:t>Acquisiti</a:t>
          </a:r>
          <a:r>
            <a:rPr lang="en-GB" sz="3000" kern="1200" dirty="0" smtClean="0"/>
            <a:t> e </a:t>
          </a:r>
          <a:r>
            <a:rPr lang="en-GB" sz="3000" kern="1200" dirty="0" err="1" smtClean="0"/>
            <a:t>potenziali</a:t>
          </a:r>
          <a:endParaRPr lang="en-GB" sz="3000" kern="1200" dirty="0"/>
        </a:p>
      </dsp:txBody>
      <dsp:txXfrm>
        <a:off x="382798" y="47956"/>
        <a:ext cx="4667480" cy="799138"/>
      </dsp:txXfrm>
    </dsp:sp>
    <dsp:sp modelId="{31CD78AD-2A48-4582-8516-87DEBE8DACAF}">
      <dsp:nvSpPr>
        <dsp:cNvPr id="0" name=""/>
        <dsp:cNvSpPr/>
      </dsp:nvSpPr>
      <dsp:spPr>
        <a:xfrm>
          <a:off x="0" y="1808326"/>
          <a:ext cx="679134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0FB7D-1BA5-4F43-A55E-D8AC6CFDE142}">
      <dsp:nvSpPr>
        <dsp:cNvPr id="0" name=""/>
        <dsp:cNvSpPr/>
      </dsp:nvSpPr>
      <dsp:spPr>
        <a:xfrm>
          <a:off x="339567" y="1365525"/>
          <a:ext cx="475394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688" tIns="0" rIns="17968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Per volume di acquisto potenziale</a:t>
          </a:r>
          <a:endParaRPr lang="en-GB" sz="3000" kern="1200" dirty="0"/>
        </a:p>
      </dsp:txBody>
      <dsp:txXfrm>
        <a:off x="382798" y="1408756"/>
        <a:ext cx="4667480" cy="799138"/>
      </dsp:txXfrm>
    </dsp:sp>
    <dsp:sp modelId="{6E2C03D9-A9C8-4E86-BD50-B25E5E9D3467}">
      <dsp:nvSpPr>
        <dsp:cNvPr id="0" name=""/>
        <dsp:cNvSpPr/>
      </dsp:nvSpPr>
      <dsp:spPr>
        <a:xfrm>
          <a:off x="0" y="3169126"/>
          <a:ext cx="679134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A13218-E43B-4800-AE22-2BB9B7D0708B}">
      <dsp:nvSpPr>
        <dsp:cNvPr id="0" name=""/>
        <dsp:cNvSpPr/>
      </dsp:nvSpPr>
      <dsp:spPr>
        <a:xfrm>
          <a:off x="339567" y="2726326"/>
          <a:ext cx="475394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688" tIns="0" rIns="17968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 Per </a:t>
          </a:r>
          <a:r>
            <a:rPr lang="en-GB" sz="3000" kern="1200" dirty="0" err="1" smtClean="0"/>
            <a:t>codice</a:t>
          </a:r>
          <a:r>
            <a:rPr lang="en-GB" sz="3000" kern="1200" dirty="0" smtClean="0"/>
            <a:t> </a:t>
          </a:r>
          <a:r>
            <a:rPr lang="en-GB" sz="3000" kern="1200" dirty="0" err="1" smtClean="0"/>
            <a:t>territoriale</a:t>
          </a:r>
          <a:endParaRPr lang="en-GB" sz="3000" kern="1200" dirty="0"/>
        </a:p>
      </dsp:txBody>
      <dsp:txXfrm>
        <a:off x="382798" y="2769557"/>
        <a:ext cx="4667480" cy="799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IeFP Istruzione e Formazione Professionale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94D12-FA82-4C68-B10F-9B8B1F53A841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A0504-551E-4E5A-ACEB-C01F75927A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7050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IeFP Istruzione e Formazione Professionale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5789A-AFC2-4F9B-98E1-758155872034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DF554-53B7-4CC8-9E6C-9EA9FE6908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65692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A3A-1E5B-4A5F-915F-B1E079EA54B2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AC1D-743B-4E48-8554-9DFE89E21E4B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5D3F-6105-4808-BD42-689103ACD91D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ABC6-93E7-41FE-BFB7-51585283C0A8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E88-5AAE-4E52-BEB1-C4DEA93808B5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2D78-01ED-4F95-8355-FF4141256F38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E6BC-3257-471D-8F3C-C037A5AC6CA8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EC4C-F40D-4719-A457-443FB38E8B6F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E43-994F-488A-A16F-B7110BB86C17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8A80-36F2-42C6-AC75-15AAB900A208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1B17-9408-4242-8457-B57EEEBBC77F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18BA-FE62-47DE-8D4F-CF4DF737DAED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53B-8645-400E-AD3F-0216FFAF44DD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58-D7F2-4115-8BF4-1E65CF8A6941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BC1E-572C-4F1F-A594-6D687129DAE0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C6CC-2C1C-4954-B1D5-742A04B82CB7}" type="datetime1">
              <a:rPr lang="en-US" smtClean="0"/>
              <a:t>7/8/2014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1DF1-705A-4FB1-97B0-6E9B8D53D6A0}" type="datetime1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5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448" y="279571"/>
            <a:ext cx="8596668" cy="2095140"/>
          </a:xfrm>
        </p:spPr>
        <p:txBody>
          <a:bodyPr>
            <a:normAutofit fontScale="90000"/>
          </a:bodyPr>
          <a:lstStyle/>
          <a:p>
            <a:r>
              <a:rPr lang="it-IT" dirty="0"/>
              <a:t>Istituto Professionale di Stato per I servizi Commerciali e turistici “Giustino Fortunato</a:t>
            </a:r>
            <a:r>
              <a:rPr lang="it-IT" dirty="0" smtClean="0"/>
              <a:t>”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Operatore </a:t>
            </a:r>
            <a:r>
              <a:rPr lang="it-IT" dirty="0"/>
              <a:t>ai servizi di vendita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7" y="2760294"/>
            <a:ext cx="4371371" cy="28990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679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Lo sviluppo delle conoscenze e delle competenze </a:t>
            </a:r>
            <a:br>
              <a:rPr lang="it-IT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407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S.W.A.T. Analysis 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dirty="0" smtClean="0"/>
              <a:t>L’analisi </a:t>
            </a:r>
            <a:r>
              <a:rPr lang="it-IT" sz="2000" dirty="0"/>
              <a:t>S.W.A.T. è uno strumento utilizzato per valutare i punti </a:t>
            </a:r>
            <a:r>
              <a:rPr lang="it-IT" sz="2000" dirty="0" smtClean="0"/>
              <a:t>di </a:t>
            </a:r>
            <a:r>
              <a:rPr lang="it-IT" sz="2000" dirty="0"/>
              <a:t>forza (</a:t>
            </a:r>
            <a:r>
              <a:rPr lang="it-IT" sz="2000" i="1" dirty="0"/>
              <a:t>Strengths</a:t>
            </a:r>
            <a:r>
              <a:rPr lang="it-IT" sz="2000" dirty="0"/>
              <a:t>), di debolezza (</a:t>
            </a:r>
            <a:r>
              <a:rPr lang="it-IT" sz="2000" i="1" dirty="0"/>
              <a:t>Weaknesses</a:t>
            </a:r>
            <a:r>
              <a:rPr lang="it-IT" sz="2000" dirty="0"/>
              <a:t>), le opportunità (</a:t>
            </a:r>
            <a:r>
              <a:rPr lang="it-IT" sz="2000" i="1" dirty="0"/>
              <a:t>Opportunities</a:t>
            </a:r>
            <a:r>
              <a:rPr lang="it-IT" sz="2000" dirty="0"/>
              <a:t>) e le </a:t>
            </a:r>
            <a:r>
              <a:rPr lang="it-IT" sz="2000" dirty="0" smtClean="0"/>
              <a:t>minacce </a:t>
            </a:r>
            <a:r>
              <a:rPr lang="it-IT" sz="2000" dirty="0"/>
              <a:t>(</a:t>
            </a:r>
            <a:r>
              <a:rPr lang="it-IT" sz="2000" i="1" dirty="0"/>
              <a:t>Threats</a:t>
            </a:r>
            <a:r>
              <a:rPr lang="it-IT" sz="2000" dirty="0"/>
              <a:t>) di un’azienda, ma anche di un prodotto o servizio al fine di valutare </a:t>
            </a:r>
            <a:r>
              <a:rPr lang="it-IT" sz="2000" dirty="0" smtClean="0"/>
              <a:t>la </a:t>
            </a:r>
            <a:r>
              <a:rPr lang="it-IT" sz="2000" dirty="0"/>
              <a:t>migliore strategia da adottare sul territorio o nel caso specifico di un cliente. Risulta </a:t>
            </a:r>
            <a:r>
              <a:rPr lang="it-IT" sz="2000" dirty="0" smtClean="0"/>
              <a:t>estremamente </a:t>
            </a:r>
            <a:r>
              <a:rPr lang="it-IT" sz="2000" dirty="0"/>
              <a:t>utile per l’individuazione delle </a:t>
            </a:r>
            <a:r>
              <a:rPr lang="it-IT" sz="2000" dirty="0" smtClean="0"/>
              <a:t>“competenze </a:t>
            </a:r>
            <a:r>
              <a:rPr lang="it-IT" sz="2000" dirty="0"/>
              <a:t>distintive” ovvero le attività </a:t>
            </a:r>
            <a:r>
              <a:rPr lang="it-IT" sz="2000" dirty="0" smtClean="0"/>
              <a:t>che si sa fare meglio di altri e quindi ciò che ci distingue dai competitors.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355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L’analisi</a:t>
            </a:r>
            <a:r>
              <a:rPr lang="en-GB" dirty="0"/>
              <a:t> del </a:t>
            </a:r>
            <a:r>
              <a:rPr lang="en-GB" dirty="0" err="1"/>
              <a:t>mercato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80925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L’analisi </a:t>
            </a:r>
            <a:r>
              <a:rPr lang="it-IT" sz="2400" dirty="0"/>
              <a:t>del mercato consiste nella acquisizione di tutte le specifiche informazioni </a:t>
            </a:r>
            <a:r>
              <a:rPr lang="it-IT" sz="2400" dirty="0" smtClean="0"/>
              <a:t>necessarie </a:t>
            </a:r>
            <a:r>
              <a:rPr lang="it-IT" sz="2400" dirty="0"/>
              <a:t>ad inquadrare l’ambiente in cui l’ azienda opera, nella tipologia e nelle </a:t>
            </a:r>
            <a:r>
              <a:rPr lang="it-IT" sz="2400" dirty="0" smtClean="0"/>
              <a:t>quantità </a:t>
            </a:r>
            <a:r>
              <a:rPr lang="it-IT" sz="2400" dirty="0"/>
              <a:t>dei prodotti e servizi trattati ed anche i fattori chiave che influenzano le </a:t>
            </a:r>
            <a:r>
              <a:rPr lang="it-IT" sz="2400" dirty="0" smtClean="0"/>
              <a:t>decisioni </a:t>
            </a:r>
            <a:r>
              <a:rPr lang="it-IT" sz="2400" dirty="0"/>
              <a:t>degli acquirenti. </a:t>
            </a:r>
            <a:r>
              <a:rPr lang="it-IT" sz="2400" dirty="0" smtClean="0"/>
              <a:t>L’analisi </a:t>
            </a:r>
            <a:r>
              <a:rPr lang="it-IT" sz="2400" dirty="0"/>
              <a:t>del mercato e della sua potenzialità in termini di vendite quantitative e </a:t>
            </a:r>
            <a:r>
              <a:rPr lang="it-IT" sz="2400" dirty="0" smtClean="0"/>
              <a:t>fatturato </a:t>
            </a:r>
            <a:r>
              <a:rPr lang="it-IT" sz="2400" dirty="0"/>
              <a:t>in relazione al prodotto e servizio offerto, è fondamentale per </a:t>
            </a:r>
            <a:r>
              <a:rPr lang="it-IT" sz="2400" dirty="0" smtClean="0"/>
              <a:t>l’organizzazione </a:t>
            </a:r>
            <a:r>
              <a:rPr lang="it-IT" sz="2400" dirty="0"/>
              <a:t>degli obiettivi di </a:t>
            </a:r>
            <a:r>
              <a:rPr lang="it-IT" sz="2400" dirty="0" smtClean="0"/>
              <a:t>vendita. </a:t>
            </a:r>
            <a:endParaRPr lang="it-IT" sz="2400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0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L’analisi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concorrenza</a:t>
            </a:r>
            <a:r>
              <a:rPr lang="en-GB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8922" y="1809526"/>
            <a:ext cx="7448148" cy="3134614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L’ analisi della concorrenza consiste nell'osservazione delle strategie dei competitors </a:t>
            </a:r>
            <a:r>
              <a:rPr lang="it-IT" sz="2400" dirty="0" smtClean="0"/>
              <a:t>operanti </a:t>
            </a:r>
            <a:r>
              <a:rPr lang="it-IT" sz="2400" dirty="0"/>
              <a:t>nel segmento di mercato interessato, dei prodotti e servizi venduti, dei prezzi </a:t>
            </a:r>
            <a:r>
              <a:rPr lang="it-IT" sz="2400" dirty="0" smtClean="0"/>
              <a:t>relativi</a:t>
            </a:r>
            <a:r>
              <a:rPr lang="it-IT" sz="2400" dirty="0"/>
              <a:t>. Consente pertanto una analisi comparativa e di differenziazione tra le diverse </a:t>
            </a:r>
            <a:r>
              <a:rPr lang="it-IT" sz="2400" dirty="0" smtClean="0"/>
              <a:t>offerte </a:t>
            </a:r>
            <a:r>
              <a:rPr lang="it-IT" sz="2400" dirty="0"/>
              <a:t>sul mercato. </a:t>
            </a:r>
          </a:p>
          <a:p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3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 studio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clientela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722475"/>
            <a:ext cx="8596668" cy="43188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Le informazioni di contatto: </a:t>
            </a:r>
          </a:p>
          <a:p>
            <a:pPr algn="just"/>
            <a:r>
              <a:rPr lang="it-IT" sz="2400" dirty="0"/>
              <a:t>Nome dell’azienda, indirizzo principale e sedi secondarie, telefono, </a:t>
            </a:r>
          </a:p>
          <a:p>
            <a:pPr algn="just"/>
            <a:r>
              <a:rPr lang="it-IT" sz="2400" dirty="0"/>
              <a:t>e-mail, </a:t>
            </a:r>
            <a:r>
              <a:rPr lang="it-IT" sz="2400" dirty="0" smtClean="0"/>
              <a:t>web</a:t>
            </a:r>
            <a:r>
              <a:rPr lang="it-IT" sz="2400" dirty="0"/>
              <a:t>;</a:t>
            </a:r>
          </a:p>
          <a:p>
            <a:pPr algn="just"/>
            <a:r>
              <a:rPr lang="it-IT" sz="2400" dirty="0"/>
              <a:t>Settore merceologico, fatturato, numero </a:t>
            </a:r>
            <a:r>
              <a:rPr lang="it-IT" sz="2400" dirty="0" smtClean="0"/>
              <a:t>dipendenti</a:t>
            </a:r>
            <a:r>
              <a:rPr lang="it-IT" sz="2400" dirty="0"/>
              <a:t>;</a:t>
            </a:r>
            <a:endParaRPr lang="it-IT" sz="2400" dirty="0" smtClean="0"/>
          </a:p>
          <a:p>
            <a:pPr algn="just"/>
            <a:r>
              <a:rPr lang="it-IT" sz="2400" dirty="0"/>
              <a:t>Il M.A.N. (ovvero chi </a:t>
            </a:r>
            <a:r>
              <a:rPr lang="it-IT" sz="2400" dirty="0" smtClean="0"/>
              <a:t>possiede </a:t>
            </a:r>
            <a:r>
              <a:rPr lang="it-IT" sz="2400" dirty="0"/>
              <a:t>M</a:t>
            </a:r>
            <a:r>
              <a:rPr lang="it-IT" sz="2400" dirty="0" smtClean="0"/>
              <a:t>oney, Authority e </a:t>
            </a:r>
            <a:r>
              <a:rPr lang="it-IT" sz="2400" dirty="0" err="1"/>
              <a:t>N</a:t>
            </a:r>
            <a:r>
              <a:rPr lang="it-IT" sz="2400" dirty="0" err="1" smtClean="0"/>
              <a:t>eeds</a:t>
            </a:r>
            <a:r>
              <a:rPr lang="it-IT" sz="2400" dirty="0" smtClean="0"/>
              <a:t>) ed </a:t>
            </a:r>
            <a:r>
              <a:rPr lang="it-IT" sz="2400" dirty="0"/>
              <a:t>altri collaboratori e riferimenti telefonici e </a:t>
            </a:r>
            <a:r>
              <a:rPr lang="it-IT" sz="2400" dirty="0" smtClean="0"/>
              <a:t>e-mail;</a:t>
            </a:r>
            <a:endParaRPr lang="it-IT" sz="2400" dirty="0"/>
          </a:p>
          <a:p>
            <a:pPr algn="just"/>
            <a:r>
              <a:rPr lang="it-IT" sz="2400" dirty="0"/>
              <a:t>I competitors </a:t>
            </a:r>
            <a:r>
              <a:rPr lang="it-IT" sz="2400" dirty="0" smtClean="0"/>
              <a:t>presenti</a:t>
            </a:r>
            <a:r>
              <a:rPr lang="it-IT" sz="2400" dirty="0"/>
              <a:t>;</a:t>
            </a:r>
          </a:p>
          <a:p>
            <a:pPr algn="just"/>
            <a:r>
              <a:rPr lang="it-IT" sz="2400" dirty="0"/>
              <a:t>Se è cliente acquisito (prodotti o servizi già venduti) o potenziale.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101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0528" y="227462"/>
            <a:ext cx="8596668" cy="714234"/>
          </a:xfrm>
        </p:spPr>
        <p:txBody>
          <a:bodyPr>
            <a:normAutofit fontScale="90000"/>
          </a:bodyPr>
          <a:lstStyle/>
          <a:p>
            <a:r>
              <a:rPr lang="en-GB" dirty="0"/>
              <a:t>La </a:t>
            </a:r>
            <a:r>
              <a:rPr lang="en-GB" dirty="0" err="1"/>
              <a:t>pianificazione</a:t>
            </a:r>
            <a:r>
              <a:rPr lang="en-GB" dirty="0"/>
              <a:t> </a:t>
            </a:r>
            <a:r>
              <a:rPr lang="en-GB" dirty="0" err="1"/>
              <a:t>dell’attività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0528" y="912178"/>
            <a:ext cx="8596668" cy="5050313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 ricerca del cliente per territorio:</a:t>
            </a:r>
            <a:r>
              <a:rPr lang="it-IT" dirty="0"/>
              <a:t/>
            </a:r>
            <a:br>
              <a:rPr lang="it-IT" dirty="0"/>
            </a:br>
            <a:r>
              <a:rPr lang="it-IT" sz="2000" dirty="0" smtClean="0"/>
              <a:t>Classificazione </a:t>
            </a:r>
            <a:r>
              <a:rPr lang="it-IT" sz="2000" dirty="0"/>
              <a:t>in base alle informazioni di contatto: 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296043174"/>
              </p:ext>
            </p:extLst>
          </p:nvPr>
        </p:nvGraphicFramePr>
        <p:xfrm>
          <a:off x="1329070" y="1856096"/>
          <a:ext cx="6791347" cy="3929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29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Organizzare e pianificare gli obiettivi di vendita: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en-GB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Scandaglio</a:t>
            </a:r>
            <a:r>
              <a:rPr lang="it-IT" sz="2400" dirty="0"/>
              <a:t>;</a:t>
            </a:r>
          </a:p>
          <a:p>
            <a:pPr algn="just"/>
            <a:r>
              <a:rPr lang="it-IT" sz="2400" dirty="0"/>
              <a:t>Schedati;</a:t>
            </a:r>
          </a:p>
          <a:p>
            <a:pPr algn="just"/>
            <a:r>
              <a:rPr lang="it-IT" sz="2400" dirty="0"/>
              <a:t>Acquisiti; </a:t>
            </a:r>
          </a:p>
          <a:p>
            <a:pPr algn="just"/>
            <a:r>
              <a:rPr lang="it-IT" sz="2400" dirty="0"/>
              <a:t>In trattativa; </a:t>
            </a:r>
          </a:p>
          <a:p>
            <a:pPr algn="just"/>
            <a:r>
              <a:rPr lang="it-IT" sz="2400" dirty="0"/>
              <a:t>Post-vendita.</a:t>
            </a:r>
          </a:p>
          <a:p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3"/>
          </p:nvPr>
        </p:nvSpPr>
        <p:spPr>
          <a:xfrm>
            <a:off x="5481015" y="2139718"/>
            <a:ext cx="4462837" cy="576262"/>
          </a:xfrm>
        </p:spPr>
        <p:txBody>
          <a:bodyPr/>
          <a:lstStyle/>
          <a:p>
            <a:endParaRPr lang="it-IT" dirty="0"/>
          </a:p>
          <a:p>
            <a:r>
              <a:rPr lang="en-GB" dirty="0" smtClean="0"/>
              <a:t>Budget di </a:t>
            </a:r>
            <a:r>
              <a:rPr lang="en-GB" dirty="0" err="1" smtClean="0"/>
              <a:t>vendita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>
          <a:xfrm>
            <a:off x="5481015" y="2747877"/>
            <a:ext cx="4185617" cy="3304117"/>
          </a:xfrm>
        </p:spPr>
        <p:txBody>
          <a:bodyPr/>
          <a:lstStyle/>
          <a:p>
            <a:pPr algn="just"/>
            <a:r>
              <a:rPr lang="it-IT" sz="2400" dirty="0"/>
              <a:t>Qualità/quantità del venduto; </a:t>
            </a:r>
          </a:p>
          <a:p>
            <a:pPr algn="just"/>
            <a:r>
              <a:rPr lang="it-IT" sz="2400" dirty="0"/>
              <a:t>Valore del </a:t>
            </a:r>
            <a:r>
              <a:rPr lang="it-IT" sz="2400" dirty="0" smtClean="0"/>
              <a:t>venduto.</a:t>
            </a:r>
            <a:endParaRPr lang="it-IT" sz="2400" dirty="0"/>
          </a:p>
          <a:p>
            <a:endParaRPr lang="en-GB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Budget per </a:t>
            </a:r>
            <a:r>
              <a:rPr lang="en-GB" dirty="0" err="1" smtClean="0"/>
              <a:t>tipo</a:t>
            </a:r>
            <a:r>
              <a:rPr lang="en-GB" dirty="0" smtClean="0"/>
              <a:t> di </a:t>
            </a:r>
            <a:r>
              <a:rPr lang="en-GB" dirty="0" err="1" smtClean="0"/>
              <a:t>visita</a:t>
            </a:r>
            <a:r>
              <a:rPr lang="en-GB" dirty="0" smtClean="0"/>
              <a:t>: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633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 reporting (Key Performance Indicator) 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787857"/>
            <a:ext cx="8596668" cy="4253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/>
              <a:t>Compilazione programma/consuntivo (possibile utilizzo di adeguato </a:t>
            </a:r>
            <a:r>
              <a:rPr lang="it-IT" sz="2400" dirty="0" smtClean="0"/>
              <a:t>software </a:t>
            </a:r>
            <a:r>
              <a:rPr lang="it-IT" sz="2400" dirty="0"/>
              <a:t>per la gestione dei venditori integrato con l’ERP aziendale). </a:t>
            </a:r>
          </a:p>
          <a:p>
            <a:pPr algn="just"/>
            <a:r>
              <a:rPr lang="it-IT" sz="2400" dirty="0"/>
              <a:t>K.P.I. per volume di lavoro (quantità attività svolte, risultati </a:t>
            </a:r>
            <a:r>
              <a:rPr lang="it-IT" sz="2400" dirty="0" smtClean="0"/>
              <a:t>ottenuti</a:t>
            </a:r>
            <a:r>
              <a:rPr lang="it-IT" sz="2400" dirty="0" smtClean="0"/>
              <a:t>);</a:t>
            </a:r>
            <a:endParaRPr lang="it-IT" sz="2400" dirty="0"/>
          </a:p>
          <a:p>
            <a:pPr algn="just"/>
            <a:r>
              <a:rPr lang="it-IT" sz="2400" dirty="0"/>
              <a:t>K.P.I. per qualità di lavoro (interno-organizzativo, esterno-</a:t>
            </a:r>
            <a:r>
              <a:rPr lang="it-IT" sz="2400" dirty="0" err="1"/>
              <a:t>customer</a:t>
            </a:r>
            <a:r>
              <a:rPr lang="it-IT" sz="2400" dirty="0"/>
              <a:t> </a:t>
            </a:r>
          </a:p>
          <a:p>
            <a:pPr algn="just"/>
            <a:r>
              <a:rPr lang="it-IT" sz="2400" dirty="0" err="1"/>
              <a:t>satisfaction</a:t>
            </a:r>
            <a:r>
              <a:rPr lang="it-IT" sz="2400" dirty="0" smtClean="0"/>
              <a:t>);</a:t>
            </a:r>
            <a:endParaRPr lang="it-IT" sz="2400" dirty="0"/>
          </a:p>
          <a:p>
            <a:pPr algn="just"/>
            <a:r>
              <a:rPr lang="it-IT" sz="2400" dirty="0"/>
              <a:t>K.P.I. per </a:t>
            </a:r>
            <a:r>
              <a:rPr lang="it-IT" sz="2400" dirty="0" smtClean="0"/>
              <a:t>timing.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091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 </a:t>
            </a:r>
            <a:r>
              <a:rPr lang="en-GB" dirty="0" err="1"/>
              <a:t>preparazione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visita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746913"/>
            <a:ext cx="8596668" cy="4294449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Pianificare il viaggio con diversi tipi visite/clienti. </a:t>
            </a:r>
          </a:p>
          <a:p>
            <a:pPr algn="just"/>
            <a:r>
              <a:rPr lang="it-IT" sz="2400" dirty="0"/>
              <a:t>Raccogliere informazioni sul cliente (storico, sito web cliente, </a:t>
            </a:r>
            <a:r>
              <a:rPr lang="it-IT" sz="2400" dirty="0" err="1" smtClean="0"/>
              <a:t>motorin</a:t>
            </a:r>
            <a:r>
              <a:rPr lang="it-IT" sz="2400" dirty="0" smtClean="0"/>
              <a:t> ricerca</a:t>
            </a:r>
            <a:r>
              <a:rPr lang="it-IT" sz="2400" dirty="0"/>
              <a:t>, etc.). </a:t>
            </a:r>
          </a:p>
          <a:p>
            <a:pPr algn="just"/>
            <a:r>
              <a:rPr lang="it-IT" sz="2400" dirty="0"/>
              <a:t>Verificare la disponibilità dei supporti di vendita a disposizione </a:t>
            </a:r>
            <a:r>
              <a:rPr lang="it-IT" sz="2400" dirty="0" smtClean="0"/>
              <a:t>(</a:t>
            </a:r>
            <a:r>
              <a:rPr lang="it-IT" sz="2400" dirty="0"/>
              <a:t>catalogo, listino, campioni, biglietto da visita, etc.). </a:t>
            </a:r>
          </a:p>
          <a:p>
            <a:pPr algn="just"/>
            <a:r>
              <a:rPr lang="it-IT" sz="2400" dirty="0"/>
              <a:t>Fissare l’obiettivo/i della visita (all’uscita feedback e analisi </a:t>
            </a:r>
            <a:r>
              <a:rPr lang="it-IT" sz="2400" dirty="0" smtClean="0"/>
              <a:t>successo/insuccesso</a:t>
            </a:r>
            <a:r>
              <a:rPr lang="it-IT" sz="2400" dirty="0"/>
              <a:t>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603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5459" y="348343"/>
            <a:ext cx="8596668" cy="1041070"/>
          </a:xfrm>
        </p:spPr>
        <p:txBody>
          <a:bodyPr>
            <a:normAutofit fontScale="90000"/>
          </a:bodyPr>
          <a:lstStyle/>
          <a:p>
            <a:pPr algn="just"/>
            <a:r>
              <a:rPr lang="it-IT" dirty="0"/>
              <a:t>L’analisi delle esigenze del cliente e la motivazione </a:t>
            </a:r>
            <a:r>
              <a:rPr lang="it-IT" dirty="0" smtClean="0"/>
              <a:t>all’acquisto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La ricerca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dati: 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it-IT" sz="2400" dirty="0"/>
              <a:t>E’ alla base della vendita professionale creativa e </a:t>
            </a:r>
            <a:r>
              <a:rPr lang="it-IT" sz="2400" dirty="0" err="1"/>
              <a:t>consulenziale</a:t>
            </a:r>
            <a:r>
              <a:rPr lang="it-IT" sz="2400" dirty="0"/>
              <a:t>. Presuppone che il </a:t>
            </a:r>
            <a:r>
              <a:rPr lang="it-IT" sz="2400" dirty="0" smtClean="0"/>
              <a:t>cliente </a:t>
            </a:r>
            <a:r>
              <a:rPr lang="it-IT" sz="2400" dirty="0"/>
              <a:t>percepisca il venditore come un partner che cerca di risolvere problemi </a:t>
            </a:r>
            <a:r>
              <a:rPr lang="it-IT" sz="2400" dirty="0" smtClean="0"/>
              <a:t>(</a:t>
            </a:r>
            <a:r>
              <a:rPr lang="it-IT" sz="2400" dirty="0" err="1"/>
              <a:t>problem</a:t>
            </a:r>
            <a:r>
              <a:rPr lang="it-IT" sz="2400" dirty="0"/>
              <a:t> </a:t>
            </a:r>
            <a:r>
              <a:rPr lang="it-IT" sz="2400" dirty="0" err="1"/>
              <a:t>solving</a:t>
            </a:r>
            <a:r>
              <a:rPr lang="it-IT" sz="2400" dirty="0"/>
              <a:t>) e di apportare valore aggiunto alla sua azienda. Consiste nella </a:t>
            </a:r>
            <a:r>
              <a:rPr lang="it-IT" sz="2400" dirty="0" smtClean="0"/>
              <a:t>raccolta </a:t>
            </a:r>
            <a:r>
              <a:rPr lang="it-IT" sz="2400" dirty="0"/>
              <a:t>discorsiva di dati circa quantità, qualità, valore, concorrenza ed altro, utili alla </a:t>
            </a:r>
            <a:r>
              <a:rPr lang="it-IT" sz="2400" dirty="0" smtClean="0"/>
              <a:t>formulazione </a:t>
            </a:r>
            <a:r>
              <a:rPr lang="it-IT" sz="2400" dirty="0"/>
              <a:t>della proposta di vendita. Avviene secondo modelli predeterminati e </a:t>
            </a:r>
            <a:r>
              <a:rPr lang="it-IT" sz="2400" dirty="0" smtClean="0"/>
              <a:t>collaudati </a:t>
            </a:r>
            <a:r>
              <a:rPr lang="it-IT" sz="2400" dirty="0"/>
              <a:t>(domande aperte e chiuse) che diventano linee guida automatiche nel primo </a:t>
            </a:r>
            <a:r>
              <a:rPr lang="it-IT" sz="2400" dirty="0" smtClean="0"/>
              <a:t>approccio </a:t>
            </a:r>
            <a:r>
              <a:rPr lang="it-IT" sz="2400" dirty="0"/>
              <a:t>con il cliente. 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420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pPr algn="just"/>
            <a:r>
              <a:rPr lang="it-IT" sz="2400" dirty="0"/>
              <a:t>La ricerca dati ha come obiettivo finale la scoperta delle esigenze già conosciute dal cliente e la creazione delle esigenze già presenti ma non ancora conosciute dal cliente. La ricerca dati è parte </a:t>
            </a:r>
            <a:r>
              <a:rPr lang="it-IT" sz="2400" dirty="0" err="1"/>
              <a:t>ondamentale</a:t>
            </a:r>
            <a:r>
              <a:rPr lang="it-IT" sz="2400" dirty="0"/>
              <a:t> delle Tecniche di vendita e riveste una particolare importanza, riuscendo infatti a trasformarsi – nell’ambito della trattativa di vendita – in motivazione all’acquisto, come avviene nel metodo Spin, uno dei metodi di vendita più evoluti.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33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/>
              <a:t>L’ Operatore ai servizi di vendita interviene, a livello esecutivo, nel processo della distribuzione commerciale con autonomia e responsabilità limitate a ciò che prevedono le procedure e le metodiche della sua operatività. La qualificazione nell’applicazione ed utilizzo di metodologie di base, di strumenti e di informazioni gli  consentono  di  svolgere  attività  relative  all’organizzazione  del  punto vendita,  alla  cura  del  servizio  di  vendita  e  post  vendita,  con  competenze nella realizzazione degli adempimenti amministrativi basilari, nell’organizzazione di ambienti e degli spazi espositivi nella predisposizione di iniziative promozionali.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4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 </a:t>
            </a:r>
            <a:r>
              <a:rPr lang="en-GB" dirty="0" err="1"/>
              <a:t>metodo</a:t>
            </a:r>
            <a:r>
              <a:rPr lang="en-GB" dirty="0"/>
              <a:t> SPIN 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9838" y="1685577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dirty="0"/>
              <a:t>Consiste in una Tecnica di vendita avanzata incentrata su una raccolta dati tendente a </a:t>
            </a:r>
            <a:r>
              <a:rPr lang="it-IT" sz="2400" dirty="0" smtClean="0"/>
              <a:t>coinvolgere </a:t>
            </a:r>
            <a:r>
              <a:rPr lang="it-IT" sz="2400" dirty="0"/>
              <a:t>il cliente sulle problematiche della sua azienda e facendogli intravedere le </a:t>
            </a:r>
            <a:r>
              <a:rPr lang="it-IT" sz="2400" dirty="0" smtClean="0"/>
              <a:t>giuste </a:t>
            </a:r>
            <a:r>
              <a:rPr lang="it-IT" sz="2400" dirty="0"/>
              <a:t>soluzioni ai problemi, quale risposta alle sue esigenze già evidenti o ancora </a:t>
            </a:r>
            <a:r>
              <a:rPr lang="it-IT" sz="2400" dirty="0" smtClean="0"/>
              <a:t>nascoste</a:t>
            </a:r>
            <a:r>
              <a:rPr lang="it-IT" sz="2400" dirty="0"/>
              <a:t>. </a:t>
            </a:r>
            <a:r>
              <a:rPr lang="it-IT" sz="2400" dirty="0" smtClean="0"/>
              <a:t>La </a:t>
            </a:r>
            <a:r>
              <a:rPr lang="it-IT" sz="2400" dirty="0"/>
              <a:t>tecnica SPIN prevede 4 tipi di domande da rivolgere in successione al cliente: </a:t>
            </a:r>
            <a:r>
              <a:rPr lang="it-IT" sz="2400" dirty="0" smtClean="0"/>
              <a:t>S</a:t>
            </a:r>
            <a:r>
              <a:rPr lang="it-IT" sz="2400" dirty="0"/>
              <a:t>: Situation </a:t>
            </a:r>
            <a:r>
              <a:rPr lang="it-IT" sz="2400" dirty="0" err="1"/>
              <a:t>Questions</a:t>
            </a:r>
            <a:r>
              <a:rPr lang="it-IT" sz="2400" dirty="0"/>
              <a:t> - domande sulla </a:t>
            </a:r>
            <a:r>
              <a:rPr lang="it-IT" sz="2400" dirty="0" smtClean="0"/>
              <a:t>situazione </a:t>
            </a:r>
            <a:r>
              <a:rPr lang="it-IT" sz="2400" dirty="0"/>
              <a:t>attuale. </a:t>
            </a:r>
            <a:r>
              <a:rPr lang="it-IT" sz="2400" dirty="0" smtClean="0"/>
              <a:t>P</a:t>
            </a:r>
            <a:r>
              <a:rPr lang="it-IT" sz="2400" dirty="0"/>
              <a:t>: </a:t>
            </a:r>
            <a:r>
              <a:rPr lang="it-IT" sz="2400" dirty="0" err="1"/>
              <a:t>Problem</a:t>
            </a:r>
            <a:r>
              <a:rPr lang="it-IT" sz="2400" dirty="0"/>
              <a:t> </a:t>
            </a:r>
            <a:r>
              <a:rPr lang="it-IT" sz="2400" dirty="0" err="1"/>
              <a:t>Questions</a:t>
            </a:r>
            <a:r>
              <a:rPr lang="it-IT" sz="2400" dirty="0"/>
              <a:t> - domande sui problemi del cliente e le </a:t>
            </a:r>
            <a:r>
              <a:rPr lang="it-IT" sz="2400" dirty="0" smtClean="0"/>
              <a:t>esigenze </a:t>
            </a:r>
            <a:r>
              <a:rPr lang="it-IT" sz="2400" dirty="0"/>
              <a:t>conseguenti. </a:t>
            </a:r>
            <a:r>
              <a:rPr lang="it-IT" sz="2400" dirty="0" smtClean="0"/>
              <a:t>I</a:t>
            </a:r>
            <a:r>
              <a:rPr lang="it-IT" sz="2400" dirty="0"/>
              <a:t>: </a:t>
            </a:r>
            <a:r>
              <a:rPr lang="it-IT" sz="2400" dirty="0" err="1"/>
              <a:t>Implication</a:t>
            </a:r>
            <a:r>
              <a:rPr lang="it-IT" sz="2400" dirty="0"/>
              <a:t> </a:t>
            </a:r>
            <a:r>
              <a:rPr lang="it-IT" sz="2400" dirty="0" err="1"/>
              <a:t>Questions</a:t>
            </a:r>
            <a:r>
              <a:rPr lang="it-IT" sz="2400" dirty="0"/>
              <a:t> - domande mirate ad amplificare la </a:t>
            </a:r>
            <a:r>
              <a:rPr lang="it-IT" sz="2400" dirty="0" smtClean="0"/>
              <a:t>negatività </a:t>
            </a:r>
            <a:r>
              <a:rPr lang="it-IT" sz="2400" dirty="0"/>
              <a:t>della situazione attuale. </a:t>
            </a:r>
            <a:r>
              <a:rPr lang="it-IT" sz="2400" dirty="0" smtClean="0"/>
              <a:t>N</a:t>
            </a:r>
            <a:r>
              <a:rPr lang="it-IT" sz="2400" dirty="0"/>
              <a:t>: </a:t>
            </a:r>
            <a:r>
              <a:rPr lang="it-IT" sz="2400" dirty="0" err="1"/>
              <a:t>Need</a:t>
            </a:r>
            <a:r>
              <a:rPr lang="it-IT" sz="2400" dirty="0"/>
              <a:t>-payoff </a:t>
            </a:r>
            <a:r>
              <a:rPr lang="it-IT" sz="2400" dirty="0" err="1"/>
              <a:t>Questions</a:t>
            </a:r>
            <a:r>
              <a:rPr lang="it-IT" sz="2400" dirty="0"/>
              <a:t> - domande sulle necessità e sui benefici </a:t>
            </a:r>
            <a:r>
              <a:rPr lang="it-IT" sz="2400" dirty="0" smtClean="0"/>
              <a:t>ottenibili </a:t>
            </a:r>
            <a:r>
              <a:rPr lang="it-IT" sz="2400" dirty="0"/>
              <a:t>dalle proposte avanzate dal venditore.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27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0528" y="200167"/>
            <a:ext cx="8596668" cy="727881"/>
          </a:xfrm>
        </p:spPr>
        <p:txBody>
          <a:bodyPr/>
          <a:lstStyle/>
          <a:p>
            <a:r>
              <a:rPr lang="en-GB" dirty="0"/>
              <a:t>Il </a:t>
            </a:r>
            <a:r>
              <a:rPr lang="en-GB" dirty="0" err="1"/>
              <a:t>metodo</a:t>
            </a:r>
            <a:r>
              <a:rPr lang="en-GB" dirty="0"/>
              <a:t> AIDA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3584" y="1009935"/>
            <a:ext cx="8596668" cy="47848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/>
              <a:t>Ogni vendita si basa sul fatto che il cliente abbia il </a:t>
            </a:r>
            <a:r>
              <a:rPr lang="it-IT" sz="2000" dirty="0" smtClean="0"/>
              <a:t>desiderio </a:t>
            </a:r>
            <a:r>
              <a:rPr lang="it-IT" sz="2000" dirty="0"/>
              <a:t>di possedere il nostro </a:t>
            </a:r>
            <a:r>
              <a:rPr lang="it-IT" sz="2000" dirty="0" smtClean="0"/>
              <a:t>prodotto </a:t>
            </a:r>
            <a:r>
              <a:rPr lang="it-IT" sz="2000" dirty="0"/>
              <a:t>o di utilizzare i nostri servizi, al fine di corrispondere ai suoi bisogni o </a:t>
            </a:r>
            <a:r>
              <a:rPr lang="it-IT" sz="2000" dirty="0" smtClean="0"/>
              <a:t>risolvere </a:t>
            </a:r>
            <a:r>
              <a:rPr lang="it-IT" sz="2000" dirty="0"/>
              <a:t>i suoi problemi. Se non siamo riusciti a creare nel cliente tale </a:t>
            </a:r>
            <a:r>
              <a:rPr lang="it-IT" sz="2000" dirty="0" smtClean="0"/>
              <a:t>desiderio </a:t>
            </a:r>
            <a:r>
              <a:rPr lang="it-IT" sz="2000" dirty="0"/>
              <a:t>di </a:t>
            </a:r>
            <a:r>
              <a:rPr lang="it-IT" sz="2000" dirty="0" smtClean="0"/>
              <a:t>possesso</a:t>
            </a:r>
            <a:r>
              <a:rPr lang="it-IT" sz="2000" dirty="0"/>
              <a:t>, non effettueremo la </a:t>
            </a:r>
            <a:r>
              <a:rPr lang="it-IT" sz="2000" dirty="0" smtClean="0"/>
              <a:t>vendita. </a:t>
            </a:r>
            <a:r>
              <a:rPr lang="it-IT" sz="2000" dirty="0"/>
              <a:t>Tale </a:t>
            </a:r>
            <a:r>
              <a:rPr lang="it-IT" sz="2000" dirty="0" smtClean="0"/>
              <a:t>asserzione </a:t>
            </a:r>
            <a:r>
              <a:rPr lang="it-IT" sz="2000" dirty="0"/>
              <a:t>si </a:t>
            </a:r>
            <a:r>
              <a:rPr lang="it-IT" sz="2000" dirty="0" smtClean="0"/>
              <a:t>desume </a:t>
            </a:r>
            <a:r>
              <a:rPr lang="it-IT" sz="2000" dirty="0"/>
              <a:t>dallo schema della tecnica conosciuta come metodo AIDA </a:t>
            </a:r>
            <a:r>
              <a:rPr lang="it-IT" sz="2000" dirty="0" smtClean="0"/>
              <a:t>: </a:t>
            </a:r>
          </a:p>
          <a:p>
            <a:pPr algn="just"/>
            <a:r>
              <a:rPr lang="it-IT" sz="2000" dirty="0" smtClean="0"/>
              <a:t>A</a:t>
            </a:r>
            <a:r>
              <a:rPr lang="it-IT" sz="2000" dirty="0"/>
              <a:t>: Attenzione – fase in cui il venditore deve ottenere l’attenzione del </a:t>
            </a:r>
            <a:r>
              <a:rPr lang="it-IT" sz="2000" dirty="0" smtClean="0"/>
              <a:t>cliente</a:t>
            </a:r>
          </a:p>
          <a:p>
            <a:pPr algn="just"/>
            <a:r>
              <a:rPr lang="it-IT" sz="2000" dirty="0" smtClean="0"/>
              <a:t>I: Interesse – fase in cui il venditore deve suscitare l’interesse del cliente </a:t>
            </a:r>
          </a:p>
          <a:p>
            <a:pPr algn="just"/>
            <a:r>
              <a:rPr lang="it-IT" sz="2000" dirty="0" smtClean="0"/>
              <a:t>D</a:t>
            </a:r>
            <a:r>
              <a:rPr lang="it-IT" sz="2000" dirty="0"/>
              <a:t>: Desiderio – fase in cui il venditore deve generare il desiderio del </a:t>
            </a:r>
            <a:r>
              <a:rPr lang="it-IT" sz="2000" dirty="0" smtClean="0"/>
              <a:t>cliente </a:t>
            </a:r>
          </a:p>
          <a:p>
            <a:pPr algn="just"/>
            <a:r>
              <a:rPr lang="it-IT" sz="2000" dirty="0" smtClean="0"/>
              <a:t>A</a:t>
            </a:r>
            <a:r>
              <a:rPr lang="it-IT" sz="2000" dirty="0"/>
              <a:t>: Azione – fase in cui il venditore passa all’azione, </a:t>
            </a:r>
            <a:r>
              <a:rPr lang="it-IT" sz="2000" dirty="0" smtClean="0"/>
              <a:t>ovvero </a:t>
            </a:r>
            <a:r>
              <a:rPr lang="it-IT" sz="2000" dirty="0"/>
              <a:t>alla </a:t>
            </a:r>
            <a:r>
              <a:rPr lang="it-IT" sz="2000" dirty="0" smtClean="0"/>
              <a:t>vendita </a:t>
            </a:r>
            <a:endParaRPr lang="it-IT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073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0461" y="712520"/>
            <a:ext cx="8596668" cy="44738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Dunque se non siamo riusciti a trasformare l’Interesse in Desiderio per il nostro </a:t>
            </a:r>
            <a:r>
              <a:rPr lang="it-IT" sz="2400" dirty="0" smtClean="0"/>
              <a:t>prodotto </a:t>
            </a:r>
            <a:r>
              <a:rPr lang="it-IT" sz="2400" dirty="0"/>
              <a:t>o servizio, occorrerà riformulare domande (nuova ricerca dati) su: </a:t>
            </a:r>
            <a:r>
              <a:rPr lang="it-IT" sz="2400" dirty="0" smtClean="0"/>
              <a:t> </a:t>
            </a:r>
            <a:endParaRPr lang="it-IT" sz="2400" dirty="0"/>
          </a:p>
          <a:p>
            <a:pPr algn="just"/>
            <a:r>
              <a:rPr lang="it-IT" sz="2400" dirty="0"/>
              <a:t>Situazione </a:t>
            </a:r>
            <a:r>
              <a:rPr lang="it-IT" sz="2400" dirty="0" smtClean="0"/>
              <a:t>attuale</a:t>
            </a:r>
            <a:r>
              <a:rPr lang="it-IT" sz="2400" dirty="0"/>
              <a:t>;</a:t>
            </a:r>
          </a:p>
          <a:p>
            <a:pPr algn="just"/>
            <a:r>
              <a:rPr lang="it-IT" sz="2400" dirty="0" smtClean="0"/>
              <a:t>Esigenze; </a:t>
            </a:r>
            <a:endParaRPr lang="it-IT" sz="2400" dirty="0"/>
          </a:p>
          <a:p>
            <a:pPr algn="just"/>
            <a:r>
              <a:rPr lang="it-IT" sz="2400" dirty="0" smtClean="0"/>
              <a:t>Priorità; </a:t>
            </a:r>
            <a:endParaRPr lang="it-IT" sz="2400" dirty="0"/>
          </a:p>
          <a:p>
            <a:pPr algn="just"/>
            <a:r>
              <a:rPr lang="it-IT" sz="2400" dirty="0"/>
              <a:t>Costrizioni o limitazioni. </a:t>
            </a:r>
          </a:p>
          <a:p>
            <a:pPr marL="0" indent="0" algn="just">
              <a:buNone/>
            </a:pPr>
            <a:r>
              <a:rPr lang="it-IT" sz="2400" dirty="0" smtClean="0"/>
              <a:t>Il </a:t>
            </a:r>
            <a:r>
              <a:rPr lang="it-IT" sz="2400" dirty="0"/>
              <a:t>metodo AIDA è indicato in particolare per le campagne pubblicitarie, ove assume </a:t>
            </a:r>
            <a:r>
              <a:rPr lang="it-IT" sz="2400" dirty="0" smtClean="0"/>
              <a:t>la massima </a:t>
            </a:r>
            <a:r>
              <a:rPr lang="it-IT" sz="2400" dirty="0"/>
              <a:t>importanza una complessa ricerca di mercato (ricerca dati) che coinvolge un </a:t>
            </a:r>
            <a:r>
              <a:rPr lang="it-IT" sz="2400" dirty="0" smtClean="0"/>
              <a:t>elevato </a:t>
            </a:r>
            <a:r>
              <a:rPr lang="it-IT" sz="2400" dirty="0"/>
              <a:t>numero di consumatori.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144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9209" y="273133"/>
            <a:ext cx="8596668" cy="1050699"/>
          </a:xfrm>
        </p:spPr>
        <p:txBody>
          <a:bodyPr>
            <a:normAutofit fontScale="90000"/>
          </a:bodyPr>
          <a:lstStyle/>
          <a:p>
            <a:r>
              <a:rPr lang="it-IT" dirty="0"/>
              <a:t>La presentazione del prodotto e la proposta: l’inizio </a:t>
            </a:r>
            <a:r>
              <a:rPr lang="it-IT" dirty="0" smtClean="0"/>
              <a:t>della negoziazione.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458" y="1425039"/>
            <a:ext cx="8596668" cy="45374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5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Adottare</a:t>
            </a:r>
            <a:r>
              <a:rPr lang="en-GB" sz="35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GB" sz="35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corretto</a:t>
            </a:r>
            <a:r>
              <a:rPr lang="en-GB" sz="35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5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comportamento</a:t>
            </a:r>
            <a:r>
              <a:rPr lang="en-GB" sz="35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</a:t>
            </a:r>
            <a:endParaRPr lang="en-GB" sz="35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Quando </a:t>
            </a:r>
            <a:r>
              <a:rPr lang="it-IT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si inizia la trattativa e si entra nella fase di negoziazione occorre adottare un </a:t>
            </a:r>
            <a:r>
              <a:rPr lang="it-IT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giusto </a:t>
            </a:r>
            <a:r>
              <a:rPr lang="it-IT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comportamento, altrimenti la nostra azione non risulterà efficace come </a:t>
            </a:r>
            <a:r>
              <a:rPr lang="it-IT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dovrebbe</a:t>
            </a:r>
            <a:r>
              <a:rPr lang="it-IT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 algn="just"/>
            <a:r>
              <a:rPr lang="it-IT" sz="2200" dirty="0"/>
              <a:t>Avere fiducia in sé stessi, nella propria azienda, nei prodotti e servizi </a:t>
            </a:r>
            <a:r>
              <a:rPr lang="it-IT" sz="2200" dirty="0" smtClean="0"/>
              <a:t>proposti; </a:t>
            </a:r>
            <a:endParaRPr lang="it-IT" sz="2200" dirty="0"/>
          </a:p>
          <a:p>
            <a:pPr algn="just"/>
            <a:r>
              <a:rPr lang="it-IT" sz="2200" dirty="0"/>
              <a:t>Ricordare che le obiezioni del cliente non sono una presa di posizione contro di </a:t>
            </a:r>
            <a:r>
              <a:rPr lang="it-IT" sz="2200" dirty="0" smtClean="0"/>
              <a:t>noi; </a:t>
            </a:r>
            <a:endParaRPr lang="it-IT" sz="2200" dirty="0"/>
          </a:p>
          <a:p>
            <a:pPr algn="just"/>
            <a:r>
              <a:rPr lang="it-IT" sz="2200" dirty="0"/>
              <a:t>Rimanere calmo ed essere paziente e </a:t>
            </a:r>
            <a:r>
              <a:rPr lang="it-IT" sz="2200" dirty="0" smtClean="0"/>
              <a:t>cortese; </a:t>
            </a:r>
            <a:endParaRPr lang="it-IT" sz="2200" dirty="0"/>
          </a:p>
          <a:p>
            <a:pPr algn="just"/>
            <a:r>
              <a:rPr lang="it-IT" sz="2200" dirty="0"/>
              <a:t>Ascoltare con attenzione e rispetto le ragioni </a:t>
            </a:r>
            <a:r>
              <a:rPr lang="it-IT" sz="2200" dirty="0" smtClean="0"/>
              <a:t>altrui;</a:t>
            </a:r>
            <a:endParaRPr lang="it-IT" sz="2200" dirty="0"/>
          </a:p>
          <a:p>
            <a:pPr algn="just"/>
            <a:r>
              <a:rPr lang="it-IT" sz="2200" dirty="0"/>
              <a:t>Mettere da parte le antipatie </a:t>
            </a:r>
            <a:r>
              <a:rPr lang="it-IT" sz="2200" dirty="0" smtClean="0"/>
              <a:t>personali; </a:t>
            </a:r>
            <a:endParaRPr lang="it-IT" sz="2200" dirty="0"/>
          </a:p>
          <a:p>
            <a:pPr algn="just"/>
            <a:r>
              <a:rPr lang="it-IT" sz="2200" dirty="0"/>
              <a:t>Quando si parla di valore (sia costo che valore aggiunto) dare importanza ad ogni opinione. 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12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458" y="498765"/>
            <a:ext cx="8596668" cy="5463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Essere percepito come un esperto 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Secondo il principio che la vendita professionale si basa sulla considerazione da parte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cliente del venditore quale partner e non dimenticando che prima di ogni prodotto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 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servizio il cliente “acquista” il venditore, è fondamentale venire percepito come un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esperto 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del proprio settore, in grado di proporre soluzioni con competenza. 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Dunque 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se si curerà nelle prime fasi di conoscenza del cliente o di trattativa l’invio di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informazioni 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sul mercato o sul suo settore industriale, sulle news di interesse, su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informazioni 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su nuovi prodotti dell’azienda, su inviti a conferenze,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etc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, si verrà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percepiti 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quali esperti e si guadagnerà in prestigio e in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autorevolezza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, il che </a:t>
            </a:r>
            <a:r>
              <a:rPr lang="it-IT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permetterà 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di ottenere la fiducia del cliente e di venire preferiti ai competitors. 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52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Argomentare in termini di caratteristiche e vantaggi </a:t>
            </a:r>
            <a:br>
              <a:rPr lang="it-IT" dirty="0"/>
            </a:b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/>
              <a:t>E’ la parte fondamentale della presentazione del prodotto e del servizio, in cui se si </a:t>
            </a:r>
            <a:r>
              <a:rPr lang="it-IT" sz="2400" dirty="0" smtClean="0"/>
              <a:t>utilizzano </a:t>
            </a:r>
            <a:r>
              <a:rPr lang="it-IT" sz="2400" dirty="0"/>
              <a:t>corrette tecniche di persuasione, si riesce a convincere il cliente come la </a:t>
            </a:r>
            <a:r>
              <a:rPr lang="it-IT" sz="2400" dirty="0" smtClean="0"/>
              <a:t>propria </a:t>
            </a:r>
            <a:r>
              <a:rPr lang="it-IT" sz="2400" dirty="0"/>
              <a:t>soluzione sia la migliore. </a:t>
            </a:r>
            <a:r>
              <a:rPr lang="it-IT" sz="2400" dirty="0" smtClean="0"/>
              <a:t>Occorre </a:t>
            </a:r>
            <a:r>
              <a:rPr lang="it-IT" sz="2400" dirty="0"/>
              <a:t>ragionare ed argomentare sempre e solo in termini di caratteristiche associate </a:t>
            </a:r>
            <a:r>
              <a:rPr lang="it-IT" sz="2400" dirty="0" smtClean="0"/>
              <a:t>ai </a:t>
            </a:r>
            <a:r>
              <a:rPr lang="it-IT" sz="2400" dirty="0"/>
              <a:t>vantaggi che se ne ricavano e ai benefici che si apportano al cliente, sia come </a:t>
            </a:r>
            <a:r>
              <a:rPr lang="it-IT" sz="2400" dirty="0" smtClean="0"/>
              <a:t>miglioramenti operativi che in quanto a valore aggiunto.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92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 </a:t>
            </a:r>
            <a:r>
              <a:rPr lang="en-GB" dirty="0" err="1"/>
              <a:t>vantaggio</a:t>
            </a:r>
            <a:r>
              <a:rPr lang="en-GB" dirty="0"/>
              <a:t> </a:t>
            </a:r>
            <a:r>
              <a:rPr lang="en-GB" dirty="0" err="1"/>
              <a:t>competitivo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082" y="1697452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In tale fase si prospetta l’ opportunità (se esistente) di dimostrare di possedere in </a:t>
            </a:r>
            <a:r>
              <a:rPr lang="it-IT" sz="2400" dirty="0" smtClean="0"/>
              <a:t>quanto </a:t>
            </a:r>
            <a:r>
              <a:rPr lang="it-IT" sz="2400" dirty="0"/>
              <a:t>sistema azienda / prodotto / servizio un “differenziale competitivo” ovvero una </a:t>
            </a:r>
            <a:r>
              <a:rPr lang="it-IT" sz="2400" dirty="0" smtClean="0"/>
              <a:t>superiore </a:t>
            </a:r>
            <a:r>
              <a:rPr lang="it-IT" sz="2400" dirty="0"/>
              <a:t>capacità di soddisfare il cliente in termini di: </a:t>
            </a:r>
            <a:r>
              <a:rPr lang="it-IT" sz="2400" dirty="0" smtClean="0"/>
              <a:t>Vantaggio </a:t>
            </a:r>
            <a:r>
              <a:rPr lang="it-IT" sz="2400" dirty="0"/>
              <a:t>di costo: consiste nell’ offrire un prodotto o servizio simile </a:t>
            </a:r>
            <a:r>
              <a:rPr lang="it-IT" sz="2400" dirty="0" smtClean="0"/>
              <a:t>per </a:t>
            </a:r>
            <a:r>
              <a:rPr lang="it-IT" sz="2400" dirty="0"/>
              <a:t>caratteristiche qualitative o performance ad un prezzo più basso. </a:t>
            </a:r>
            <a:r>
              <a:rPr lang="it-IT" sz="2400" dirty="0" smtClean="0"/>
              <a:t>Vantaggio </a:t>
            </a:r>
            <a:r>
              <a:rPr lang="it-IT" sz="2400" dirty="0"/>
              <a:t>di differenziazione: consiste nell’offrire un prodotto o </a:t>
            </a:r>
            <a:r>
              <a:rPr lang="it-IT" sz="2400" dirty="0" smtClean="0"/>
              <a:t>servizio </a:t>
            </a:r>
            <a:r>
              <a:rPr lang="it-IT" sz="2400" dirty="0"/>
              <a:t>con un valore superiore a quello presentato dai competitors </a:t>
            </a:r>
            <a:r>
              <a:rPr lang="it-IT" sz="2400" dirty="0" smtClean="0"/>
              <a:t>e </a:t>
            </a:r>
            <a:r>
              <a:rPr lang="it-IT" sz="2400" dirty="0"/>
              <a:t>in tal caso evenienza può essere richiesto un “premium </a:t>
            </a:r>
            <a:r>
              <a:rPr lang="it-IT" sz="2400" dirty="0" err="1"/>
              <a:t>price</a:t>
            </a:r>
            <a:r>
              <a:rPr lang="it-IT" sz="2400" dirty="0"/>
              <a:t>”.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990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Evidenziare</a:t>
            </a:r>
            <a:r>
              <a:rPr lang="en-GB" dirty="0" smtClean="0"/>
              <a:t>, </a:t>
            </a:r>
            <a:r>
              <a:rPr lang="en-GB" dirty="0" err="1" smtClean="0"/>
              <a:t>esemplificare</a:t>
            </a:r>
            <a:r>
              <a:rPr lang="en-GB" dirty="0" smtClean="0"/>
              <a:t>, </a:t>
            </a:r>
            <a:r>
              <a:rPr lang="en-GB" dirty="0" err="1" smtClean="0"/>
              <a:t>referenziare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719619"/>
            <a:ext cx="8596668" cy="4321744"/>
          </a:xfrm>
        </p:spPr>
        <p:txBody>
          <a:bodyPr/>
          <a:lstStyle/>
          <a:p>
            <a:r>
              <a:rPr lang="it-IT" sz="2400" dirty="0" smtClean="0"/>
              <a:t>In questa fase è importante mantenere l’iniziativa: </a:t>
            </a:r>
          </a:p>
          <a:p>
            <a:r>
              <a:rPr lang="it-IT" sz="2400" dirty="0" smtClean="0"/>
              <a:t>Evidenziare al cliente come la nostra organizzazione, prodotti e servizi siano la scelta migliore per lui;</a:t>
            </a:r>
          </a:p>
          <a:p>
            <a:r>
              <a:rPr lang="it-IT" sz="2400" dirty="0" smtClean="0"/>
              <a:t>Esemplificare;</a:t>
            </a:r>
          </a:p>
          <a:p>
            <a:r>
              <a:rPr lang="it-IT" sz="2400" dirty="0" smtClean="0"/>
              <a:t>Referenziare con casi di aziende che già utilizzano con soddisfazione i nostri prodotti e servizi.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136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Quantificare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valore</a:t>
            </a:r>
            <a:r>
              <a:rPr lang="en-GB" dirty="0"/>
              <a:t> </a:t>
            </a:r>
            <a:r>
              <a:rPr lang="en-GB" dirty="0" err="1"/>
              <a:t>aggiunto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082" y="1590574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Già dalle fasi iniziali della presentazione del prodotto e servizi è opportuno quantificare </a:t>
            </a:r>
            <a:r>
              <a:rPr lang="it-IT" sz="2400" dirty="0" smtClean="0"/>
              <a:t>al </a:t>
            </a:r>
            <a:r>
              <a:rPr lang="it-IT" sz="2400" dirty="0"/>
              <a:t>cliente il valore aggiunto ricavabile per la sua organizzazione. Ciò può essere fatto sia in termini di maggior produzione o maggior ricavo, oppure in </a:t>
            </a:r>
            <a:r>
              <a:rPr lang="it-IT" sz="2400" dirty="0" smtClean="0"/>
              <a:t>termini </a:t>
            </a:r>
            <a:r>
              <a:rPr lang="it-IT" sz="2400" dirty="0"/>
              <a:t>di riduzione dei costi o ancora di eliminazione di funzioni o di errori, etc.. Un </a:t>
            </a:r>
            <a:r>
              <a:rPr lang="it-IT" sz="2400" dirty="0" smtClean="0"/>
              <a:t>modo </a:t>
            </a:r>
            <a:r>
              <a:rPr lang="it-IT" sz="2400" dirty="0"/>
              <a:t>corretto è argomentare in termini di ROI, in quanto permette di far identificare </a:t>
            </a:r>
            <a:r>
              <a:rPr lang="it-IT" sz="2400" dirty="0" smtClean="0"/>
              <a:t>al </a:t>
            </a:r>
            <a:r>
              <a:rPr lang="it-IT" sz="2400" dirty="0"/>
              <a:t>cliente fin dalle fasi preliminari in modo inequivocabile il beneficio che potrà </a:t>
            </a:r>
            <a:r>
              <a:rPr lang="it-IT" sz="2400" dirty="0" smtClean="0"/>
              <a:t>ottenere </a:t>
            </a:r>
            <a:r>
              <a:rPr lang="it-IT" sz="2400" dirty="0"/>
              <a:t>procedendo all’acquisto del prodotto o servizio dalla nostra azienda. </a:t>
            </a:r>
          </a:p>
          <a:p>
            <a:endParaRPr lang="it-IT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35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Riassumere le esigenze e feedback del cliente </a:t>
            </a:r>
            <a:br>
              <a:rPr lang="it-IT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Verificare di avere compreso bene le esigenze del cliente </a:t>
            </a:r>
            <a:r>
              <a:rPr lang="it-IT" sz="2800" dirty="0" smtClean="0"/>
              <a:t>coinvolgendolo; </a:t>
            </a:r>
            <a:endParaRPr lang="it-IT" sz="2800" dirty="0"/>
          </a:p>
          <a:p>
            <a:r>
              <a:rPr lang="it-IT" sz="2800" dirty="0"/>
              <a:t>Correggere eventuali incomprensioni e scoprire o creare eventuali </a:t>
            </a:r>
            <a:r>
              <a:rPr lang="it-IT" sz="2800" dirty="0" smtClean="0"/>
              <a:t>nuove esigenze; </a:t>
            </a:r>
            <a:endParaRPr lang="it-IT" sz="2800" dirty="0"/>
          </a:p>
          <a:p>
            <a:r>
              <a:rPr lang="it-IT" sz="2800" dirty="0"/>
              <a:t>Richiedere feedback finale al cliente.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24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520528" y="200167"/>
            <a:ext cx="8351438" cy="673290"/>
          </a:xfrm>
        </p:spPr>
        <p:txBody>
          <a:bodyPr>
            <a:normAutofit/>
          </a:bodyPr>
          <a:lstStyle/>
          <a:p>
            <a:r>
              <a:rPr lang="en-GB" dirty="0" smtClean="0"/>
              <a:t>Le </a:t>
            </a:r>
            <a:r>
              <a:rPr lang="en-GB" dirty="0" err="1" smtClean="0"/>
              <a:t>origini</a:t>
            </a:r>
            <a:r>
              <a:rPr lang="en-GB" dirty="0" smtClean="0"/>
              <a:t>: </a:t>
            </a:r>
            <a:endParaRPr lang="en-GB" dirty="0"/>
          </a:p>
        </p:txBody>
      </p:sp>
      <p:sp>
        <p:nvSpPr>
          <p:cNvPr id="10" name="Segnaposto contenuto 9"/>
          <p:cNvSpPr>
            <a:spLocks noGrp="1"/>
          </p:cNvSpPr>
          <p:nvPr>
            <p:ph sz="half" idx="2"/>
          </p:nvPr>
        </p:nvSpPr>
        <p:spPr>
          <a:xfrm>
            <a:off x="266692" y="996287"/>
            <a:ext cx="8984186" cy="4966205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Solo con l’avvento della rivoluzione industriale la vendita diventa una professione </a:t>
            </a:r>
            <a:r>
              <a:rPr lang="it-IT" sz="2000" dirty="0" smtClean="0"/>
              <a:t>mediante </a:t>
            </a:r>
            <a:r>
              <a:rPr lang="it-IT" sz="2000" dirty="0"/>
              <a:t>la quale i venditori - con la loro attività ed i loro atti - identificano i modi </a:t>
            </a:r>
            <a:r>
              <a:rPr lang="it-IT" sz="2000" dirty="0" smtClean="0"/>
              <a:t>migliori </a:t>
            </a:r>
            <a:r>
              <a:rPr lang="it-IT" sz="2000" dirty="0"/>
              <a:t>per contribuire alla creazione di valore aggiunto per i loro clienti. </a:t>
            </a:r>
            <a:endParaRPr lang="it-IT" sz="2000" dirty="0" smtClean="0"/>
          </a:p>
          <a:p>
            <a:pPr algn="just"/>
            <a:r>
              <a:rPr lang="it-IT" sz="2000" dirty="0" smtClean="0"/>
              <a:t>Nella </a:t>
            </a:r>
            <a:r>
              <a:rPr lang="it-IT" sz="2000" dirty="0"/>
              <a:t>moderna visione della vendita, il cliente considera il venditore come un partner </a:t>
            </a:r>
            <a:r>
              <a:rPr lang="it-IT" sz="2000" dirty="0" smtClean="0"/>
              <a:t>che </a:t>
            </a:r>
            <a:r>
              <a:rPr lang="it-IT" sz="2000" dirty="0"/>
              <a:t>può aiutarlo a risolvere un problema, ad aumentare il fatturato, a migliorare gli </a:t>
            </a:r>
            <a:r>
              <a:rPr lang="it-IT" sz="2000" dirty="0" smtClean="0"/>
              <a:t>affari</a:t>
            </a:r>
            <a:r>
              <a:rPr lang="it-IT" sz="2000" dirty="0"/>
              <a:t>. </a:t>
            </a:r>
            <a:endParaRPr lang="it-IT" sz="2000" dirty="0" smtClean="0"/>
          </a:p>
          <a:p>
            <a:pPr algn="just"/>
            <a:r>
              <a:rPr lang="it-IT" sz="2000" dirty="0"/>
              <a:t>Per far ciò il venditore professionista deve apprendere Tecniche di Vendita che non vanno considerate come capacità innate, ma bensì quali competenze che possono </a:t>
            </a:r>
            <a:r>
              <a:rPr lang="it-IT" sz="2000" dirty="0" smtClean="0"/>
              <a:t>essere </a:t>
            </a:r>
            <a:r>
              <a:rPr lang="it-IT" sz="2000" dirty="0"/>
              <a:t>apprese ed acquisite tramite un preciso processo formativo riguardante tutte le diverse fasi del processo di vendita, </a:t>
            </a:r>
            <a:r>
              <a:rPr lang="it-IT" sz="2000" dirty="0" smtClean="0"/>
              <a:t>di seguito schematizzate</a:t>
            </a:r>
            <a:endParaRPr lang="it-IT" sz="2000" dirty="0"/>
          </a:p>
          <a:p>
            <a:pPr algn="just"/>
            <a:endParaRPr lang="it-IT" sz="2800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95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 </a:t>
            </a:r>
            <a:r>
              <a:rPr lang="en-GB" dirty="0" err="1"/>
              <a:t>gestione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obiezioni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Il superamento delle obiezioni è il punto centrale delle Tecniche di vendita, che </a:t>
            </a:r>
            <a:r>
              <a:rPr lang="it-IT" sz="2800" dirty="0" smtClean="0"/>
              <a:t>qualifica </a:t>
            </a:r>
            <a:r>
              <a:rPr lang="it-IT" sz="2800" dirty="0"/>
              <a:t>il venditore come un professionista preparato. </a:t>
            </a:r>
            <a:r>
              <a:rPr lang="it-IT" sz="2800" dirty="0" smtClean="0"/>
              <a:t>Il </a:t>
            </a:r>
            <a:r>
              <a:rPr lang="it-IT" sz="2800" dirty="0"/>
              <a:t>bravo venditore sa prevederle, intervenendo prima che si verifichino e quindi già </a:t>
            </a:r>
            <a:r>
              <a:rPr lang="it-IT" sz="2800" dirty="0" smtClean="0"/>
              <a:t>dalla </a:t>
            </a:r>
            <a:r>
              <a:rPr lang="it-IT" sz="2800" dirty="0"/>
              <a:t>fase di presentazione.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00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Atteggiamento corretto nella gestione delle obiezioni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smtClean="0"/>
              <a:t>Saper ascoltare l’interlocutore senza interruzioni; </a:t>
            </a:r>
          </a:p>
          <a:p>
            <a:r>
              <a:rPr lang="it-IT" sz="3200" smtClean="0"/>
              <a:t>Il silenzio è d’oro: attendere prima di dare una risposta; </a:t>
            </a:r>
          </a:p>
          <a:p>
            <a:r>
              <a:rPr lang="it-IT" sz="3200" smtClean="0"/>
              <a:t>Non dare risposte irritate o aggressive; </a:t>
            </a:r>
          </a:p>
          <a:p>
            <a:r>
              <a:rPr lang="it-IT" sz="3200" smtClean="0"/>
              <a:t>Dare risposte concise.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70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Obiezioni pretesto e obiezioni reali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3584" y="1371558"/>
            <a:ext cx="8596668" cy="45909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L’obiezione è utile, essendo un segno di interesse: spesso chi non fa obiezioni non </a:t>
            </a:r>
            <a:r>
              <a:rPr lang="it-IT" sz="2400" dirty="0" smtClean="0"/>
              <a:t>compra</a:t>
            </a:r>
            <a:r>
              <a:rPr lang="it-IT" sz="2400" dirty="0"/>
              <a:t>. Quindi bisogna considerarle utili, come un aiuto per conoscere meglio il </a:t>
            </a:r>
            <a:r>
              <a:rPr lang="it-IT" sz="2400" dirty="0" smtClean="0"/>
              <a:t>cliente</a:t>
            </a:r>
            <a:r>
              <a:rPr lang="it-IT" sz="2400" dirty="0"/>
              <a:t>, per meglio formulare le nostre proposte, per mettere in risalto i punti di </a:t>
            </a:r>
            <a:r>
              <a:rPr lang="it-IT" sz="2400" dirty="0" smtClean="0"/>
              <a:t>superiorità </a:t>
            </a:r>
            <a:r>
              <a:rPr lang="it-IT" sz="2400" dirty="0"/>
              <a:t>della nostra proposta. 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Le </a:t>
            </a:r>
            <a:r>
              <a:rPr lang="it-IT" sz="2400" dirty="0"/>
              <a:t>obiezioni possono essere qualificate in due tipi: </a:t>
            </a:r>
          </a:p>
          <a:p>
            <a:r>
              <a:rPr lang="it-IT" sz="2400" dirty="0" smtClean="0"/>
              <a:t>pretesto</a:t>
            </a:r>
            <a:r>
              <a:rPr lang="it-IT" sz="2400" dirty="0"/>
              <a:t>: spesso imprecise o poco definite denotano un </a:t>
            </a:r>
            <a:r>
              <a:rPr lang="it-IT" sz="2400" dirty="0" smtClean="0"/>
              <a:t>interlocutore </a:t>
            </a:r>
            <a:r>
              <a:rPr lang="it-IT" sz="2400" dirty="0"/>
              <a:t>non interessato. </a:t>
            </a:r>
          </a:p>
          <a:p>
            <a:r>
              <a:rPr lang="it-IT" sz="2400" dirty="0" smtClean="0"/>
              <a:t>reali</a:t>
            </a:r>
            <a:r>
              <a:rPr lang="it-IT" sz="2400" dirty="0"/>
              <a:t>: ben definite denotano un interlocutore attento, interessato </a:t>
            </a:r>
            <a:r>
              <a:rPr lang="it-IT" sz="2400" dirty="0" smtClean="0"/>
              <a:t>alla </a:t>
            </a:r>
            <a:r>
              <a:rPr lang="it-IT" sz="2400" dirty="0"/>
              <a:t>nostra proposta, ma che ha bisogno di avere maggiori </a:t>
            </a:r>
            <a:r>
              <a:rPr lang="it-IT" sz="2400" dirty="0" smtClean="0"/>
              <a:t>elementi </a:t>
            </a:r>
            <a:r>
              <a:rPr lang="it-IT" sz="2400" dirty="0"/>
              <a:t>per decidere, informazioni più precise, più tempo per </a:t>
            </a:r>
            <a:r>
              <a:rPr lang="it-IT" sz="2400" dirty="0" smtClean="0"/>
              <a:t>analizzare </a:t>
            </a:r>
            <a:r>
              <a:rPr lang="it-IT" sz="2400" dirty="0"/>
              <a:t>vantaggi e benefici, di essere rassicurato.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8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Tipi di </a:t>
            </a:r>
            <a:r>
              <a:rPr lang="en-GB" dirty="0" err="1"/>
              <a:t>obiezioni</a:t>
            </a:r>
            <a:r>
              <a:rPr lang="en-GB" dirty="0"/>
              <a:t> </a:t>
            </a:r>
            <a:r>
              <a:rPr lang="en-GB" dirty="0" err="1"/>
              <a:t>comuni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Al prezzo o altre condizioni commerciali (in assoluto o in confronto </a:t>
            </a:r>
            <a:r>
              <a:rPr lang="it-IT" sz="2400" dirty="0" smtClean="0"/>
              <a:t>alla </a:t>
            </a:r>
            <a:r>
              <a:rPr lang="it-IT" sz="2400" dirty="0"/>
              <a:t>concorrenza</a:t>
            </a:r>
            <a:r>
              <a:rPr lang="it-IT" sz="2400" dirty="0" smtClean="0"/>
              <a:t>); </a:t>
            </a:r>
            <a:endParaRPr lang="it-IT" sz="2400" dirty="0"/>
          </a:p>
          <a:p>
            <a:r>
              <a:rPr lang="it-IT" sz="2400" dirty="0"/>
              <a:t>All’ </a:t>
            </a:r>
            <a:r>
              <a:rPr lang="it-IT" sz="2400" dirty="0" smtClean="0"/>
              <a:t>azienda;</a:t>
            </a:r>
          </a:p>
          <a:p>
            <a:r>
              <a:rPr lang="it-IT" sz="2400" dirty="0"/>
              <a:t>Al </a:t>
            </a:r>
            <a:r>
              <a:rPr lang="it-IT" sz="2400" dirty="0" smtClean="0"/>
              <a:t>cambiamento; </a:t>
            </a:r>
            <a:endParaRPr lang="it-IT" sz="2400" dirty="0"/>
          </a:p>
          <a:p>
            <a:r>
              <a:rPr lang="it-IT" sz="2400" dirty="0"/>
              <a:t>Ai tempi </a:t>
            </a:r>
            <a:r>
              <a:rPr lang="it-IT" sz="2400" dirty="0" smtClean="0"/>
              <a:t>necessari; </a:t>
            </a:r>
            <a:endParaRPr lang="it-IT" sz="2400" dirty="0"/>
          </a:p>
          <a:p>
            <a:r>
              <a:rPr lang="it-IT" sz="2400" dirty="0"/>
              <a:t>Per motivi di “politica aziendale”. </a:t>
            </a:r>
          </a:p>
          <a:p>
            <a:endParaRPr lang="it-IT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19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3583" y="820477"/>
            <a:ext cx="8596668" cy="5142015"/>
          </a:xfrm>
        </p:spPr>
        <p:txBody>
          <a:bodyPr/>
          <a:lstStyle/>
          <a:p>
            <a:pPr algn="just"/>
            <a:r>
              <a:rPr lang="it-IT" sz="2000" b="1" dirty="0"/>
              <a:t>Trasformazione dell’obiezione in domanda (tecnica dell’eco)</a:t>
            </a:r>
            <a:r>
              <a:rPr lang="it-IT" sz="2000" dirty="0"/>
              <a:t>: </a:t>
            </a:r>
            <a:r>
              <a:rPr lang="it-IT" sz="2000" dirty="0" smtClean="0"/>
              <a:t>talvolta </a:t>
            </a:r>
            <a:r>
              <a:rPr lang="it-IT" sz="2000" dirty="0"/>
              <a:t>può essere utile trasformare l’obiezione in domanda facendo specificare </a:t>
            </a:r>
            <a:r>
              <a:rPr lang="it-IT" sz="2000" dirty="0" smtClean="0"/>
              <a:t>meglio </a:t>
            </a:r>
            <a:r>
              <a:rPr lang="it-IT" sz="2000" dirty="0"/>
              <a:t>all’interlocutore la sua obiezione: in tal modo l’ </a:t>
            </a:r>
            <a:r>
              <a:rPr lang="it-IT" sz="2000" dirty="0" smtClean="0"/>
              <a:t>interlocutore </a:t>
            </a:r>
            <a:r>
              <a:rPr lang="it-IT" sz="2000" dirty="0"/>
              <a:t>sarà costretto a </a:t>
            </a:r>
            <a:r>
              <a:rPr lang="it-IT" sz="2000" dirty="0" smtClean="0"/>
              <a:t>darci </a:t>
            </a:r>
            <a:r>
              <a:rPr lang="it-IT" sz="2000" dirty="0"/>
              <a:t>maggiori dettagli che potranno suggerci meglio come argomentare e avremo </a:t>
            </a:r>
            <a:r>
              <a:rPr lang="it-IT" sz="2000" dirty="0" smtClean="0"/>
              <a:t>anche </a:t>
            </a:r>
            <a:r>
              <a:rPr lang="it-IT" sz="2000" dirty="0"/>
              <a:t>più tempo per rispondere. </a:t>
            </a:r>
          </a:p>
          <a:p>
            <a:pPr algn="just"/>
            <a:r>
              <a:rPr lang="it-IT" sz="2000" b="1" dirty="0"/>
              <a:t>Trasformazione dell’obiezione in </a:t>
            </a:r>
            <a:r>
              <a:rPr lang="it-IT" sz="2000" b="1" dirty="0" smtClean="0"/>
              <a:t>vantaggio</a:t>
            </a:r>
            <a:r>
              <a:rPr lang="it-IT" sz="2000" dirty="0" smtClean="0"/>
              <a:t>: consiste </a:t>
            </a:r>
            <a:r>
              <a:rPr lang="it-IT" sz="2000" dirty="0"/>
              <a:t>nella riformulazione </a:t>
            </a:r>
            <a:r>
              <a:rPr lang="it-IT" sz="2000" dirty="0" smtClean="0"/>
              <a:t>dell’obiezione </a:t>
            </a:r>
            <a:r>
              <a:rPr lang="it-IT" sz="2000" dirty="0"/>
              <a:t>del cliente in termini positivi riproponendo </a:t>
            </a:r>
            <a:r>
              <a:rPr lang="it-IT" sz="2000" dirty="0" smtClean="0"/>
              <a:t>i </a:t>
            </a:r>
            <a:r>
              <a:rPr lang="it-IT" sz="2000" dirty="0"/>
              <a:t>vantaggi della nostra proposta. </a:t>
            </a:r>
            <a:endParaRPr lang="it-IT" sz="2000" dirty="0" smtClean="0"/>
          </a:p>
          <a:p>
            <a:pPr algn="just"/>
            <a:r>
              <a:rPr lang="it-IT" sz="2000" b="1" dirty="0"/>
              <a:t>Trasformazione dell’obiezione in motivazione (tecnica del boomerang</a:t>
            </a:r>
            <a:r>
              <a:rPr lang="it-IT" sz="2000" b="1" dirty="0" smtClean="0"/>
              <a:t>): </a:t>
            </a:r>
            <a:r>
              <a:rPr lang="it-IT" sz="2000" dirty="0" smtClean="0"/>
              <a:t>quando </a:t>
            </a:r>
            <a:r>
              <a:rPr lang="it-IT" sz="2000" dirty="0"/>
              <a:t>si è certi che l’obiezione del cliente è falsa od errata, la si </a:t>
            </a:r>
            <a:r>
              <a:rPr lang="it-IT" sz="2000" dirty="0" smtClean="0"/>
              <a:t>accetta completamente </a:t>
            </a:r>
            <a:r>
              <a:rPr lang="it-IT" sz="2000" dirty="0"/>
              <a:t>e la si trasforma in una valida motivazione all’acquisto. </a:t>
            </a:r>
          </a:p>
          <a:p>
            <a:endParaRPr lang="it-IT" b="1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81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3583" y="820477"/>
            <a:ext cx="8596668" cy="514201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1" dirty="0" err="1"/>
              <a:t>Pros</a:t>
            </a:r>
            <a:r>
              <a:rPr lang="it-IT" sz="2800" b="1" dirty="0"/>
              <a:t> </a:t>
            </a:r>
            <a:r>
              <a:rPr lang="it-IT" sz="2800" b="1" dirty="0" smtClean="0"/>
              <a:t>&amp; </a:t>
            </a:r>
            <a:r>
              <a:rPr lang="it-IT" sz="2800" b="1" dirty="0" err="1"/>
              <a:t>Cons</a:t>
            </a:r>
            <a:r>
              <a:rPr lang="it-IT" sz="2800" b="1" dirty="0"/>
              <a:t> </a:t>
            </a:r>
            <a:r>
              <a:rPr lang="it-IT" sz="2800" b="1" dirty="0" smtClean="0"/>
              <a:t>list: </a:t>
            </a:r>
            <a:r>
              <a:rPr lang="it-IT" sz="2800" dirty="0" smtClean="0"/>
              <a:t>consiste </a:t>
            </a:r>
            <a:r>
              <a:rPr lang="it-IT" sz="2800" dirty="0"/>
              <a:t>nella compilazione di una lista dei pro (vantaggi) e contro (svantaggi) della </a:t>
            </a:r>
            <a:r>
              <a:rPr lang="it-IT" sz="2800" dirty="0" smtClean="0"/>
              <a:t>proposta </a:t>
            </a:r>
            <a:r>
              <a:rPr lang="it-IT" sz="2800" dirty="0"/>
              <a:t>attribuendo un punteggio ad ogni voce. E’ uno strumento da utilizzare </a:t>
            </a:r>
            <a:r>
              <a:rPr lang="it-IT" sz="2800" dirty="0" smtClean="0"/>
              <a:t>quando </a:t>
            </a:r>
            <a:r>
              <a:rPr lang="it-IT" sz="2800" dirty="0"/>
              <a:t>non si riesce a superare un’obiezione (</a:t>
            </a:r>
            <a:r>
              <a:rPr lang="it-IT" sz="2800" dirty="0" err="1"/>
              <a:t>cons</a:t>
            </a:r>
            <a:r>
              <a:rPr lang="it-IT" sz="2800" dirty="0"/>
              <a:t>), ma serve a dimostrare che gli </a:t>
            </a:r>
            <a:r>
              <a:rPr lang="it-IT" sz="2800" dirty="0" smtClean="0"/>
              <a:t>aspetti </a:t>
            </a:r>
            <a:r>
              <a:rPr lang="it-IT" sz="2800" dirty="0"/>
              <a:t>positivi superano di gran lunga una o più obiezioni reali. </a:t>
            </a:r>
          </a:p>
          <a:p>
            <a:pPr algn="just"/>
            <a:r>
              <a:rPr lang="it-IT" sz="2800" b="1" dirty="0"/>
              <a:t>Il definitivo superamento </a:t>
            </a:r>
            <a:r>
              <a:rPr lang="it-IT" sz="2800" b="1" dirty="0" smtClean="0"/>
              <a:t>dell’obiezione: </a:t>
            </a:r>
            <a:r>
              <a:rPr lang="it-IT" sz="2800" dirty="0" smtClean="0"/>
              <a:t>se </a:t>
            </a:r>
            <a:r>
              <a:rPr lang="it-IT" sz="2800" dirty="0"/>
              <a:t>siamo riusciti a superare con successo le obiezioni, è il momento di enfatizzare, </a:t>
            </a:r>
            <a:r>
              <a:rPr lang="it-IT" sz="2800" dirty="0" smtClean="0"/>
              <a:t>riepilogare</a:t>
            </a:r>
            <a:r>
              <a:rPr lang="it-IT" sz="2800" dirty="0"/>
              <a:t>, ripetere, rimarcare e tentare la conclusione. </a:t>
            </a:r>
          </a:p>
          <a:p>
            <a:endParaRPr lang="it-IT" sz="2400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091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 </a:t>
            </a:r>
            <a:r>
              <a:rPr lang="en-GB" dirty="0" err="1"/>
              <a:t>chiusura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trattativa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616149"/>
            <a:ext cx="8596668" cy="4425213"/>
          </a:xfrm>
        </p:spPr>
        <p:txBody>
          <a:bodyPr/>
          <a:lstStyle/>
          <a:p>
            <a:r>
              <a:rPr lang="it-IT" sz="2000" dirty="0"/>
              <a:t>A fronte di chiari segnali di acquisto manifestati dal cliente (domande ripetute su </a:t>
            </a:r>
            <a:r>
              <a:rPr lang="it-IT" sz="2000" dirty="0" smtClean="0"/>
              <a:t>prezzo</a:t>
            </a:r>
            <a:r>
              <a:rPr lang="it-IT" sz="2000" dirty="0"/>
              <a:t>, garanzia, consegna, etc.) è tempo di tentare la chiusura della trattativa. </a:t>
            </a:r>
            <a:r>
              <a:rPr lang="it-IT" sz="2000" dirty="0" smtClean="0"/>
              <a:t>Sarà </a:t>
            </a:r>
            <a:r>
              <a:rPr lang="it-IT" sz="2000" dirty="0"/>
              <a:t>opportuno non mostrarsi frettolosi, ma evitare nello stesso tempo di disperdersi </a:t>
            </a:r>
            <a:r>
              <a:rPr lang="it-IT" sz="2000" dirty="0" smtClean="0"/>
              <a:t>o </a:t>
            </a:r>
            <a:r>
              <a:rPr lang="it-IT" sz="2000" dirty="0"/>
              <a:t>divagare inutilmente, né compiere l’errore di offrire al cliente una scelta vasta per </a:t>
            </a:r>
            <a:r>
              <a:rPr lang="it-IT" sz="2000" dirty="0" smtClean="0"/>
              <a:t>renderlo </a:t>
            </a:r>
            <a:r>
              <a:rPr lang="it-IT" sz="2000" dirty="0"/>
              <a:t>cliente indeciso e magari fargli posporre </a:t>
            </a:r>
            <a:r>
              <a:rPr lang="it-IT" sz="2000" dirty="0" smtClean="0"/>
              <a:t>l’acquisto.</a:t>
            </a:r>
          </a:p>
          <a:p>
            <a:pPr marL="0" indent="0">
              <a:buNone/>
            </a:pPr>
            <a:r>
              <a:rPr lang="it-IT" sz="2000" dirty="0" smtClean="0"/>
              <a:t>Esistono </a:t>
            </a:r>
            <a:r>
              <a:rPr lang="it-IT" sz="2000" dirty="0"/>
              <a:t>tre scenari possibili al termine della </a:t>
            </a:r>
            <a:r>
              <a:rPr lang="it-IT" sz="2000" dirty="0" smtClean="0"/>
              <a:t>trattativa:</a:t>
            </a:r>
          </a:p>
          <a:p>
            <a:r>
              <a:rPr lang="it-IT" sz="2000" dirty="0"/>
              <a:t>La trattativa ha avuto </a:t>
            </a:r>
            <a:r>
              <a:rPr lang="it-IT" sz="2000" dirty="0" smtClean="0"/>
              <a:t>successo;</a:t>
            </a:r>
          </a:p>
          <a:p>
            <a:r>
              <a:rPr lang="it-IT" sz="2000" dirty="0"/>
              <a:t>La trattativa non ha avuto successo </a:t>
            </a:r>
          </a:p>
          <a:p>
            <a:r>
              <a:rPr lang="it-IT" sz="2000" dirty="0"/>
              <a:t>L’avvio della trattativa alternativa: BATNA </a:t>
            </a:r>
          </a:p>
          <a:p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20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trattativa ha avuto successo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0528" y="1628326"/>
            <a:ext cx="8596668" cy="3880773"/>
          </a:xfrm>
        </p:spPr>
        <p:txBody>
          <a:bodyPr>
            <a:normAutofit/>
          </a:bodyPr>
          <a:lstStyle/>
          <a:p>
            <a:r>
              <a:rPr lang="it-IT" sz="2400" dirty="0"/>
              <a:t>Tradurre gli atti informali e verbali in formali e scritti. </a:t>
            </a:r>
            <a:r>
              <a:rPr lang="it-IT" sz="2400" dirty="0" smtClean="0"/>
              <a:t>Ringraziare l’interlocutore </a:t>
            </a:r>
            <a:r>
              <a:rPr lang="it-IT" sz="2400" dirty="0"/>
              <a:t>e i collaboratori per l’accordo. </a:t>
            </a:r>
            <a:r>
              <a:rPr lang="it-IT" sz="2400" dirty="0" smtClean="0"/>
              <a:t>Imparare </a:t>
            </a:r>
            <a:r>
              <a:rPr lang="it-IT" sz="2400" dirty="0"/>
              <a:t>qualcosa da questo processo di vendita </a:t>
            </a:r>
            <a:r>
              <a:rPr lang="it-IT" sz="2400" dirty="0" smtClean="0"/>
              <a:t>terminato positivamente</a:t>
            </a:r>
            <a:r>
              <a:rPr lang="it-IT" sz="2400" dirty="0"/>
              <a:t>, rivedendone le varie fasi e se </a:t>
            </a:r>
            <a:r>
              <a:rPr lang="it-IT" sz="2400" dirty="0" smtClean="0"/>
              <a:t>possibile </a:t>
            </a:r>
            <a:r>
              <a:rPr lang="it-IT" sz="2400" dirty="0"/>
              <a:t>chiedendone </a:t>
            </a:r>
            <a:r>
              <a:rPr lang="it-IT" sz="2400" dirty="0" smtClean="0"/>
              <a:t>un </a:t>
            </a:r>
            <a:r>
              <a:rPr lang="it-IT" sz="2400" dirty="0"/>
              <a:t>feedback al cliente.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34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trattativa non ha avuto successo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628326"/>
            <a:ext cx="8596668" cy="3880773"/>
          </a:xfrm>
        </p:spPr>
        <p:txBody>
          <a:bodyPr/>
          <a:lstStyle/>
          <a:p>
            <a:r>
              <a:rPr lang="it-IT" sz="2400" dirty="0"/>
              <a:t>Comunicare comunque all’interlocutore il nostro apprezzamento per </a:t>
            </a:r>
            <a:r>
              <a:rPr lang="it-IT" sz="2400" dirty="0" smtClean="0"/>
              <a:t>averci </a:t>
            </a:r>
            <a:r>
              <a:rPr lang="it-IT" sz="2400" dirty="0"/>
              <a:t>concesso tempo per la trattativa. </a:t>
            </a:r>
            <a:r>
              <a:rPr lang="it-IT" sz="2400" dirty="0" smtClean="0"/>
              <a:t>Rimanere </a:t>
            </a:r>
            <a:r>
              <a:rPr lang="it-IT" sz="2400" dirty="0"/>
              <a:t>professionale e non apparire arrabbiato, ma conservare </a:t>
            </a:r>
            <a:r>
              <a:rPr lang="it-IT" sz="2400" dirty="0" smtClean="0"/>
              <a:t>quei </a:t>
            </a:r>
            <a:r>
              <a:rPr lang="it-IT" sz="2400" dirty="0"/>
              <a:t>buoni rapporti che potranno essere utili in una trattativa </a:t>
            </a:r>
            <a:r>
              <a:rPr lang="it-IT" sz="2400" dirty="0" smtClean="0"/>
              <a:t>seguente </a:t>
            </a:r>
            <a:r>
              <a:rPr lang="it-IT" sz="2400" dirty="0"/>
              <a:t>(in tal modo si potrà venire interpellati in futuro). </a:t>
            </a:r>
            <a:r>
              <a:rPr lang="it-IT" sz="2400" dirty="0" smtClean="0"/>
              <a:t>Imparare </a:t>
            </a:r>
            <a:r>
              <a:rPr lang="it-IT" sz="2400" dirty="0"/>
              <a:t>qualcosa da questo processo di vendita terminato </a:t>
            </a:r>
            <a:r>
              <a:rPr lang="it-IT" sz="2400" dirty="0" smtClean="0"/>
              <a:t>negativamente</a:t>
            </a:r>
            <a:r>
              <a:rPr lang="it-IT" sz="2400" dirty="0"/>
              <a:t>, rivedendone le varie fasi e se possibile chiedendone </a:t>
            </a:r>
            <a:r>
              <a:rPr lang="it-IT" sz="2400" dirty="0" smtClean="0"/>
              <a:t>un </a:t>
            </a:r>
            <a:r>
              <a:rPr lang="it-IT" sz="2400" dirty="0"/>
              <a:t>feedback al cliente.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76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0731" y="241111"/>
            <a:ext cx="8596668" cy="1000836"/>
          </a:xfrm>
        </p:spPr>
        <p:txBody>
          <a:bodyPr>
            <a:normAutofit fontScale="90000"/>
          </a:bodyPr>
          <a:lstStyle/>
          <a:p>
            <a:r>
              <a:rPr lang="it-IT" dirty="0"/>
              <a:t>L’avvio della trattativa alternativa: BATNA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7546" y="955343"/>
            <a:ext cx="9253182" cy="50860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900" dirty="0"/>
              <a:t>Qualora non si sia nelle condizioni di chiedere un accordo nei termini che ci si era </a:t>
            </a:r>
            <a:r>
              <a:rPr lang="it-IT" sz="1900" dirty="0" smtClean="0"/>
              <a:t>prefissati</a:t>
            </a:r>
            <a:r>
              <a:rPr lang="it-IT" sz="1900" dirty="0"/>
              <a:t>, si potrà entrare in una trattativa alternativa (se le condizioni sono state </a:t>
            </a:r>
            <a:r>
              <a:rPr lang="it-IT" sz="1900" dirty="0" smtClean="0"/>
              <a:t>prefissate </a:t>
            </a:r>
            <a:r>
              <a:rPr lang="it-IT" sz="1900" dirty="0"/>
              <a:t>a priori) chiamata: </a:t>
            </a:r>
            <a:endParaRPr lang="it-IT" sz="1900" dirty="0" smtClean="0"/>
          </a:p>
          <a:p>
            <a:pPr algn="just"/>
            <a:r>
              <a:rPr lang="en-US" sz="1900" dirty="0"/>
              <a:t>B : Best </a:t>
            </a:r>
          </a:p>
          <a:p>
            <a:pPr algn="just"/>
            <a:r>
              <a:rPr lang="en-US" sz="1900" dirty="0"/>
              <a:t>A : Alternative </a:t>
            </a:r>
          </a:p>
          <a:p>
            <a:pPr algn="just"/>
            <a:r>
              <a:rPr lang="en-US" sz="1900" dirty="0"/>
              <a:t>T : To </a:t>
            </a:r>
          </a:p>
          <a:p>
            <a:pPr algn="just"/>
            <a:r>
              <a:rPr lang="en-US" sz="1900" dirty="0"/>
              <a:t>N : Negotiated </a:t>
            </a:r>
            <a:endParaRPr lang="en-US" sz="1900" dirty="0" smtClean="0"/>
          </a:p>
          <a:p>
            <a:pPr algn="just"/>
            <a:r>
              <a:rPr lang="en-US" sz="1900" dirty="0"/>
              <a:t>A : </a:t>
            </a:r>
            <a:r>
              <a:rPr lang="en-US" sz="1900" dirty="0" smtClean="0"/>
              <a:t>Agreement</a:t>
            </a:r>
          </a:p>
          <a:p>
            <a:pPr marL="0" indent="0" algn="just">
              <a:buNone/>
            </a:pPr>
            <a:r>
              <a:rPr lang="it-IT" sz="1900" dirty="0"/>
              <a:t>E’ in pratica il punto di caduta delle condizioni di vendita (per il venditore) e di </a:t>
            </a:r>
          </a:p>
          <a:p>
            <a:pPr marL="0" indent="0" algn="just">
              <a:buNone/>
            </a:pPr>
            <a:r>
              <a:rPr lang="it-IT" sz="1900" dirty="0"/>
              <a:t>acquisto (per il cliente) e/o alternative realistiche. Ognuna delle due parti dovrebbe </a:t>
            </a:r>
          </a:p>
          <a:p>
            <a:pPr marL="0" indent="0" algn="just">
              <a:buNone/>
            </a:pPr>
            <a:r>
              <a:rPr lang="it-IT" sz="1900" dirty="0"/>
              <a:t>fissarla a priori e se la negoziazione non ha esito positivo, il venditore dovrebbe </a:t>
            </a:r>
          </a:p>
          <a:p>
            <a:pPr marL="0" indent="0" algn="just">
              <a:buNone/>
            </a:pPr>
            <a:r>
              <a:rPr lang="it-IT" sz="1900" dirty="0"/>
              <a:t>cercare di comprendere quale possa essere quella del cliente - anche chiedendolo se </a:t>
            </a:r>
          </a:p>
          <a:p>
            <a:pPr marL="0" indent="0" algn="just">
              <a:buNone/>
            </a:pPr>
            <a:r>
              <a:rPr lang="it-IT" sz="1900" dirty="0"/>
              <a:t>necessario in modo esplicito - e verificare fino a che punto le due BATNA si avvicinano </a:t>
            </a:r>
          </a:p>
          <a:p>
            <a:pPr marL="0" indent="0" algn="just">
              <a:buNone/>
            </a:pPr>
            <a:r>
              <a:rPr lang="it-IT" sz="1900" dirty="0"/>
              <a:t>al fine di chiudere un accordo alternativo. 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it-IT" dirty="0"/>
          </a:p>
          <a:p>
            <a:pPr algn="just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338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942105619"/>
              </p:ext>
            </p:extLst>
          </p:nvPr>
        </p:nvGraphicFramePr>
        <p:xfrm>
          <a:off x="1394310" y="163773"/>
          <a:ext cx="7627759" cy="5798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385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Motivazioni</a:t>
            </a:r>
            <a:r>
              <a:rPr lang="en-GB" dirty="0"/>
              <a:t> </a:t>
            </a:r>
            <a:r>
              <a:rPr lang="en-GB" dirty="0" err="1"/>
              <a:t>all’acquisto</a:t>
            </a:r>
            <a:r>
              <a:rPr lang="en-GB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/>
              <a:t>I fattori che influenzano la motivazione umana si possono quindi dividere in due </a:t>
            </a:r>
            <a:r>
              <a:rPr lang="it-IT" sz="2400" dirty="0" smtClean="0"/>
              <a:t>categorie</a:t>
            </a:r>
            <a:r>
              <a:rPr lang="it-IT" sz="2400" dirty="0"/>
              <a:t>: </a:t>
            </a:r>
            <a:endParaRPr lang="it-IT" sz="2400" dirty="0" smtClean="0"/>
          </a:p>
          <a:p>
            <a:r>
              <a:rPr lang="en-GB" sz="2400" dirty="0" err="1"/>
              <a:t>Pulsioni</a:t>
            </a:r>
            <a:r>
              <a:rPr lang="en-GB" sz="2400" dirty="0"/>
              <a:t> </a:t>
            </a:r>
            <a:r>
              <a:rPr lang="en-GB" sz="2400" dirty="0" err="1"/>
              <a:t>biologiche</a:t>
            </a:r>
            <a:r>
              <a:rPr lang="en-GB" sz="2400" dirty="0"/>
              <a:t> </a:t>
            </a:r>
            <a:endParaRPr lang="en-GB" sz="2400" dirty="0" smtClean="0"/>
          </a:p>
          <a:p>
            <a:r>
              <a:rPr lang="en-GB" sz="2400" dirty="0" err="1"/>
              <a:t>Pulsioni</a:t>
            </a:r>
            <a:r>
              <a:rPr lang="en-GB" sz="2400" dirty="0"/>
              <a:t> </a:t>
            </a:r>
            <a:r>
              <a:rPr lang="en-GB" sz="2400" dirty="0" err="1"/>
              <a:t>sociali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it-IT" sz="2400" dirty="0"/>
              <a:t>Le motivazioni all’acquisto di beni o servizi </a:t>
            </a:r>
            <a:r>
              <a:rPr lang="it-IT" sz="2400" dirty="0" smtClean="0"/>
              <a:t>non </a:t>
            </a:r>
            <a:r>
              <a:rPr lang="it-IT" sz="2400" dirty="0"/>
              <a:t>primari sono dettate dalla </a:t>
            </a:r>
            <a:r>
              <a:rPr lang="it-IT" sz="2400" dirty="0" smtClean="0"/>
              <a:t>necessità </a:t>
            </a:r>
            <a:r>
              <a:rPr lang="it-IT" sz="2400" dirty="0"/>
              <a:t>di </a:t>
            </a:r>
            <a:r>
              <a:rPr lang="it-IT" sz="2400" dirty="0" smtClean="0"/>
              <a:t>soddisfare </a:t>
            </a:r>
            <a:r>
              <a:rPr lang="it-IT" sz="2400" dirty="0"/>
              <a:t>una </a:t>
            </a:r>
            <a:r>
              <a:rPr lang="it-IT" sz="2400" b="1" i="1" dirty="0"/>
              <a:t>pulsione sociale</a:t>
            </a:r>
            <a:r>
              <a:rPr lang="it-IT" sz="2400" dirty="0"/>
              <a:t>.</a:t>
            </a:r>
            <a:endParaRPr lang="en-GB" sz="2400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28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832513"/>
            <a:ext cx="8596668" cy="5208849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Il venditore deve cercare di scoprire quali sono le pulsioni del cliente e proporgli il </a:t>
            </a:r>
            <a:r>
              <a:rPr lang="it-IT" sz="2400" dirty="0" smtClean="0"/>
              <a:t>soddisfacimento </a:t>
            </a:r>
            <a:r>
              <a:rPr lang="it-IT" sz="2400" dirty="0"/>
              <a:t>di esse tramite l’acquisto più adatto alle sue </a:t>
            </a:r>
            <a:r>
              <a:rPr lang="it-IT" sz="2400" dirty="0" smtClean="0"/>
              <a:t>esigenze.</a:t>
            </a:r>
          </a:p>
          <a:p>
            <a:r>
              <a:rPr lang="it-IT" sz="2400" dirty="0"/>
              <a:t>Bisogno di sicurezza </a:t>
            </a:r>
          </a:p>
          <a:p>
            <a:r>
              <a:rPr lang="it-IT" sz="2400" dirty="0" smtClean="0"/>
              <a:t>Necessità </a:t>
            </a:r>
            <a:r>
              <a:rPr lang="it-IT" sz="2400" dirty="0"/>
              <a:t>di sentirsi importante </a:t>
            </a:r>
          </a:p>
          <a:p>
            <a:r>
              <a:rPr lang="it-IT" sz="2400" dirty="0" smtClean="0"/>
              <a:t>Desiderio </a:t>
            </a:r>
            <a:r>
              <a:rPr lang="it-IT" sz="2400" dirty="0"/>
              <a:t>di dimostrare affetto/amore </a:t>
            </a:r>
          </a:p>
          <a:p>
            <a:r>
              <a:rPr lang="it-IT" sz="2400" dirty="0" smtClean="0"/>
              <a:t>Necessità </a:t>
            </a:r>
            <a:r>
              <a:rPr lang="it-IT" sz="2400" dirty="0"/>
              <a:t>di appagare il proprio ego </a:t>
            </a:r>
          </a:p>
          <a:p>
            <a:r>
              <a:rPr lang="it-IT" sz="2400" dirty="0" smtClean="0"/>
              <a:t>Necessità </a:t>
            </a:r>
            <a:r>
              <a:rPr lang="it-IT" sz="2400" dirty="0"/>
              <a:t>di approvazione sociale/successo </a:t>
            </a:r>
          </a:p>
          <a:p>
            <a:r>
              <a:rPr lang="it-IT" sz="2400" dirty="0" smtClean="0"/>
              <a:t>Bisogno </a:t>
            </a:r>
            <a:r>
              <a:rPr lang="it-IT" sz="2400" dirty="0"/>
              <a:t>di affiliazione (amicizia/adesione) </a:t>
            </a:r>
          </a:p>
          <a:p>
            <a:endParaRPr lang="it-IT" dirty="0" smtClean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966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2743" y="282054"/>
            <a:ext cx="8596668" cy="645994"/>
          </a:xfrm>
        </p:spPr>
        <p:txBody>
          <a:bodyPr/>
          <a:lstStyle/>
          <a:p>
            <a:r>
              <a:rPr lang="en-GB" dirty="0"/>
              <a:t>METODO S.O.N.C.A.S.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3" y="859809"/>
            <a:ext cx="8876099" cy="5181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Per poter capire in maniera veloce e rapida le motivazioni d’acquisto è possibile utilizzare il </a:t>
            </a:r>
            <a:r>
              <a:rPr lang="it-IT" sz="2000" dirty="0" smtClean="0"/>
              <a:t>metodo </a:t>
            </a:r>
            <a:r>
              <a:rPr lang="it-IT" sz="2000" dirty="0"/>
              <a:t>”SONCAS“ , che prevede l’analisi e l’intercettazione di sei motivazioni principali </a:t>
            </a:r>
            <a:r>
              <a:rPr lang="it-IT" sz="2000" dirty="0" smtClean="0"/>
              <a:t>possibili:</a:t>
            </a:r>
          </a:p>
          <a:p>
            <a:r>
              <a:rPr lang="it-IT" sz="2000" dirty="0" smtClean="0"/>
              <a:t>S </a:t>
            </a:r>
            <a:r>
              <a:rPr lang="it-IT" sz="2000" dirty="0"/>
              <a:t>come sicurezza: il cliente desidera diminuire il rischio o l’incertezza legata alla decisione </a:t>
            </a:r>
          </a:p>
          <a:p>
            <a:r>
              <a:rPr lang="it-IT" sz="2000" dirty="0" smtClean="0"/>
              <a:t>O </a:t>
            </a:r>
            <a:r>
              <a:rPr lang="it-IT" sz="2000" dirty="0"/>
              <a:t>come orgoglio: il cliente vuole valorizzarsi attraverso l’acquisto </a:t>
            </a:r>
          </a:p>
          <a:p>
            <a:r>
              <a:rPr lang="it-IT" sz="2000" dirty="0" smtClean="0"/>
              <a:t>N </a:t>
            </a:r>
            <a:r>
              <a:rPr lang="it-IT" sz="2000" dirty="0"/>
              <a:t>come novità: il cliente è interessato a tutto ciò che è nuovo e vuole essere il primo </a:t>
            </a:r>
          </a:p>
          <a:p>
            <a:r>
              <a:rPr lang="it-IT" sz="2000" dirty="0" smtClean="0"/>
              <a:t>C </a:t>
            </a:r>
            <a:r>
              <a:rPr lang="it-IT" sz="2000" dirty="0"/>
              <a:t>come confort: la motivazione principale è la tranquillità, la facilità e la velocità di utilizzo </a:t>
            </a:r>
          </a:p>
          <a:p>
            <a:r>
              <a:rPr lang="it-IT" sz="2000" dirty="0" smtClean="0"/>
              <a:t>A </a:t>
            </a:r>
            <a:r>
              <a:rPr lang="it-IT" sz="2000" dirty="0"/>
              <a:t>come aspetto finanziario: obiettivo del cliente è il risparmio economico e la convenienza </a:t>
            </a:r>
          </a:p>
          <a:p>
            <a:r>
              <a:rPr lang="it-IT" sz="2000" dirty="0" smtClean="0"/>
              <a:t>S </a:t>
            </a:r>
            <a:r>
              <a:rPr lang="it-IT" sz="2000" dirty="0"/>
              <a:t>come simpatia : può essere efficace puntare sul rapporto umano con il cliente 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451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91070"/>
            <a:ext cx="8596668" cy="791569"/>
          </a:xfrm>
        </p:spPr>
        <p:txBody>
          <a:bodyPr>
            <a:normAutofit fontScale="90000"/>
          </a:bodyPr>
          <a:lstStyle/>
          <a:p>
            <a:r>
              <a:rPr lang="it-IT" dirty="0"/>
              <a:t>Il post vendita e la fidelizzazione del cliente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6391" y="1023583"/>
            <a:ext cx="8596668" cy="49389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400" dirty="0"/>
              <a:t>Fare un cliente nuovo ha costi alti in termini economici e di sforzi ed è più conveniente </a:t>
            </a:r>
            <a:r>
              <a:rPr lang="it-IT" sz="2400" dirty="0" smtClean="0"/>
              <a:t>vendere </a:t>
            </a:r>
            <a:r>
              <a:rPr lang="it-IT" sz="2400" dirty="0"/>
              <a:t>nuovi prodotti a clienti acquisiti (cross-sales) che non fare nuovi clienti. </a:t>
            </a:r>
            <a:r>
              <a:rPr lang="it-IT" sz="2400" dirty="0" smtClean="0"/>
              <a:t>Inoltre </a:t>
            </a:r>
            <a:r>
              <a:rPr lang="it-IT" sz="2400" dirty="0"/>
              <a:t>i clienti vecchi e soddisfatti forniscono preziose referenze, che risultano </a:t>
            </a:r>
            <a:r>
              <a:rPr lang="it-IT" sz="2400" dirty="0" smtClean="0"/>
              <a:t>utilissime </a:t>
            </a:r>
            <a:r>
              <a:rPr lang="it-IT" sz="2400" dirty="0"/>
              <a:t>nella fase di presentazione a nuovi clienti. </a:t>
            </a:r>
            <a:endParaRPr lang="it-IT" sz="2400" dirty="0" smtClean="0"/>
          </a:p>
          <a:p>
            <a:pPr algn="just"/>
            <a:r>
              <a:rPr lang="it-IT" sz="2400" dirty="0" smtClean="0"/>
              <a:t>Verificare </a:t>
            </a:r>
            <a:r>
              <a:rPr lang="it-IT" sz="2400" dirty="0"/>
              <a:t>con l’interlocutore ed i suoi collaboratori il livello </a:t>
            </a:r>
            <a:r>
              <a:rPr lang="it-IT" sz="2400" dirty="0" smtClean="0"/>
              <a:t>percepito </a:t>
            </a:r>
            <a:r>
              <a:rPr lang="it-IT" sz="2400" dirty="0"/>
              <a:t>di qualità dei prodotti e servizi acquistati. </a:t>
            </a:r>
            <a:r>
              <a:rPr lang="it-IT" sz="2400" dirty="0" smtClean="0"/>
              <a:t>Gestire </a:t>
            </a:r>
            <a:r>
              <a:rPr lang="it-IT" sz="2400" dirty="0"/>
              <a:t>efficacemente i reclami: </a:t>
            </a:r>
            <a:r>
              <a:rPr lang="it-IT" sz="2400" dirty="0" smtClean="0"/>
              <a:t>dare </a:t>
            </a:r>
            <a:r>
              <a:rPr lang="it-IT" sz="2400" dirty="0"/>
              <a:t>il follow-up delle azioni </a:t>
            </a:r>
            <a:r>
              <a:rPr lang="it-IT" sz="2400" dirty="0" smtClean="0"/>
              <a:t>intraprese </a:t>
            </a:r>
            <a:r>
              <a:rPr lang="it-IT" sz="2400" dirty="0"/>
              <a:t>al cliente e chiederne un feedback. </a:t>
            </a:r>
            <a:r>
              <a:rPr lang="it-IT" sz="2400" dirty="0" smtClean="0"/>
              <a:t>Contattare </a:t>
            </a:r>
            <a:r>
              <a:rPr lang="it-IT" sz="2400" dirty="0"/>
              <a:t>periodicamente il cliente, in particolare il M.A.N. . </a:t>
            </a:r>
            <a:r>
              <a:rPr lang="it-IT" sz="2400" dirty="0" smtClean="0"/>
              <a:t>Inviare materiale </a:t>
            </a:r>
            <a:r>
              <a:rPr lang="it-IT" sz="2400" dirty="0"/>
              <a:t>informativo (novità su nuovi prodotti, </a:t>
            </a:r>
            <a:r>
              <a:rPr lang="it-IT" sz="2400" dirty="0" smtClean="0"/>
              <a:t>promozioni</a:t>
            </a:r>
            <a:r>
              <a:rPr lang="it-IT" sz="2400" dirty="0"/>
              <a:t>, informazioni sul mercato o sull’industria, etc. ) ogni </a:t>
            </a:r>
            <a:r>
              <a:rPr lang="it-IT" sz="2400" dirty="0" smtClean="0"/>
              <a:t>volta </a:t>
            </a:r>
            <a:r>
              <a:rPr lang="it-IT" sz="2400" dirty="0"/>
              <a:t>sia possibile. </a:t>
            </a:r>
            <a:r>
              <a:rPr lang="it-IT" sz="2400" dirty="0" smtClean="0"/>
              <a:t>Verificare </a:t>
            </a:r>
            <a:r>
              <a:rPr lang="it-IT" sz="2400" dirty="0"/>
              <a:t>eventuali cambiamenti nell’azienda del cliente (aperture </a:t>
            </a:r>
            <a:r>
              <a:rPr lang="it-IT" sz="2400" dirty="0" smtClean="0"/>
              <a:t>altre </a:t>
            </a:r>
            <a:r>
              <a:rPr lang="it-IT" sz="2400" dirty="0"/>
              <a:t>sedi, fusioni, etc.) per procedere a nuove proposte. </a:t>
            </a:r>
            <a:r>
              <a:rPr lang="it-IT" sz="2400" dirty="0" smtClean="0"/>
              <a:t>Monitorare </a:t>
            </a:r>
            <a:r>
              <a:rPr lang="it-IT" sz="2400" dirty="0"/>
              <a:t>la presenza o gli interventi dei competitors.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3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logistica</a:t>
            </a:r>
            <a:r>
              <a:rPr lang="en-GB" dirty="0" smtClean="0"/>
              <a:t> </a:t>
            </a:r>
            <a:r>
              <a:rPr lang="en-GB" dirty="0" err="1" smtClean="0"/>
              <a:t>aziendale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88559"/>
            <a:ext cx="8596668" cy="45528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La logistica aziendale assume oggi un ruolo centrale nella catena produttiva e distributiva aziendale ponendosi come attività di collegamento tra le altre aree dell’impresa. </a:t>
            </a:r>
            <a:r>
              <a:rPr lang="it-IT" sz="2400" dirty="0" smtClean="0"/>
              <a:t>Comprende:</a:t>
            </a:r>
          </a:p>
          <a:p>
            <a:pPr algn="just"/>
            <a:r>
              <a:rPr lang="it-IT" sz="2400" dirty="0"/>
              <a:t>La gestione degli acquisti e </a:t>
            </a:r>
            <a:r>
              <a:rPr lang="it-IT" sz="2400" dirty="0" smtClean="0"/>
              <a:t>dei </a:t>
            </a:r>
            <a:r>
              <a:rPr lang="it-IT" sz="2400" dirty="0"/>
              <a:t>servizi accessori;</a:t>
            </a:r>
          </a:p>
          <a:p>
            <a:pPr algn="just"/>
            <a:r>
              <a:rPr lang="it-IT" sz="2400" dirty="0"/>
              <a:t>La gestione della </a:t>
            </a:r>
            <a:r>
              <a:rPr lang="it-IT" sz="2400" dirty="0" smtClean="0"/>
              <a:t>programmazione </a:t>
            </a:r>
            <a:r>
              <a:rPr lang="it-IT" sz="2400" dirty="0"/>
              <a:t>dell’approvvigionamento, </a:t>
            </a:r>
            <a:r>
              <a:rPr lang="it-IT" sz="2400" dirty="0" smtClean="0"/>
              <a:t>della  </a:t>
            </a:r>
            <a:r>
              <a:rPr lang="it-IT" sz="2400" dirty="0"/>
              <a:t>produzione e degli spazi aziendali;</a:t>
            </a:r>
          </a:p>
          <a:p>
            <a:pPr algn="just"/>
            <a:r>
              <a:rPr lang="it-IT" sz="2400" dirty="0" smtClean="0"/>
              <a:t>La </a:t>
            </a:r>
            <a:r>
              <a:rPr lang="it-IT" sz="2400" dirty="0"/>
              <a:t>gestione dello stoccaggio e della </a:t>
            </a:r>
            <a:r>
              <a:rPr lang="it-IT" sz="2400" dirty="0" smtClean="0"/>
              <a:t>consistenza </a:t>
            </a:r>
            <a:r>
              <a:rPr lang="it-IT" sz="2400" dirty="0"/>
              <a:t>del magazzino;</a:t>
            </a:r>
          </a:p>
          <a:p>
            <a:pPr algn="just"/>
            <a:r>
              <a:rPr lang="it-IT" sz="2400" dirty="0"/>
              <a:t>La gestione degli imballaggi e della </a:t>
            </a:r>
            <a:r>
              <a:rPr lang="it-IT" sz="2400" dirty="0" smtClean="0"/>
              <a:t>  </a:t>
            </a:r>
            <a:r>
              <a:rPr lang="it-IT" sz="2400" dirty="0"/>
              <a:t>spedizione ai clienti.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385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Le </a:t>
            </a:r>
            <a:r>
              <a:rPr lang="en-GB" sz="4400" dirty="0" err="1"/>
              <a:t>finalità</a:t>
            </a:r>
            <a:r>
              <a:rPr lang="en-GB" sz="4400" dirty="0"/>
              <a:t> </a:t>
            </a:r>
            <a:r>
              <a:rPr lang="en-GB" sz="4400" dirty="0" err="1"/>
              <a:t>della</a:t>
            </a:r>
            <a:r>
              <a:rPr lang="en-GB" sz="4400" dirty="0"/>
              <a:t> </a:t>
            </a:r>
            <a:r>
              <a:rPr lang="en-GB" sz="4400" dirty="0" err="1"/>
              <a:t>logistica</a:t>
            </a:r>
            <a:endParaRPr lang="en-GB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824637"/>
            <a:ext cx="8596668" cy="4137855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La logistica assume oggi un ruolo molto importante nella catena produttiva e distributiva </a:t>
            </a:r>
            <a:r>
              <a:rPr lang="it-IT" sz="3200" dirty="0" smtClean="0"/>
              <a:t>aziendale, in </a:t>
            </a:r>
            <a:r>
              <a:rPr lang="it-IT" sz="3200" dirty="0"/>
              <a:t>quanto si pone come attività di collegamento tra le altre aree dell’impresa al fine di massimizzare l’efficienza dell’intero </a:t>
            </a:r>
            <a:r>
              <a:rPr lang="it-IT" sz="3200" dirty="0" smtClean="0"/>
              <a:t>sistema</a:t>
            </a:r>
            <a:r>
              <a:rPr lang="it-IT" sz="3200" dirty="0"/>
              <a:t>. 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47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Il </a:t>
            </a:r>
            <a:r>
              <a:rPr lang="en-GB" sz="4400" dirty="0" err="1"/>
              <a:t>magazzino</a:t>
            </a:r>
            <a:endParaRPr lang="en-GB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9787" y="1437257"/>
            <a:ext cx="8596668" cy="4525235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Il Magazzino è parte centrale della logistica aziendale in quanto contribuisce allo svolgimento dei processi decisionali e operativi volti a garantire il puntuale approvvigionamento della struttura produttiva e distributiva, consentendo il continuo rifornimento al mercato di sbocco. Il magazzino svolge la fondamentale funzione di </a:t>
            </a:r>
            <a:r>
              <a:rPr lang="it-IT" sz="2400" dirty="0" smtClean="0"/>
              <a:t>raccordo </a:t>
            </a:r>
            <a:r>
              <a:rPr lang="it-IT" sz="2400" dirty="0"/>
              <a:t>tra gli acquisti dell’impresa e i suoi processi  </a:t>
            </a:r>
            <a:r>
              <a:rPr lang="it-IT" sz="2400" dirty="0" smtClean="0"/>
              <a:t>di </a:t>
            </a:r>
            <a:r>
              <a:rPr lang="it-IT" sz="2400" dirty="0"/>
              <a:t>trasformazione tecnico-economica, </a:t>
            </a:r>
            <a:r>
              <a:rPr lang="it-IT" sz="2400" dirty="0" smtClean="0"/>
              <a:t>garantendo:</a:t>
            </a:r>
          </a:p>
          <a:p>
            <a:r>
              <a:rPr lang="it-IT" sz="2400" dirty="0"/>
              <a:t>La continuità del processo </a:t>
            </a:r>
            <a:r>
              <a:rPr lang="it-IT" sz="2400" dirty="0" smtClean="0"/>
              <a:t>produttivo </a:t>
            </a:r>
            <a:r>
              <a:rPr lang="it-IT" sz="2400" dirty="0"/>
              <a:t>e la tempestività nel </a:t>
            </a:r>
            <a:r>
              <a:rPr lang="it-IT" sz="2400" dirty="0" smtClean="0"/>
              <a:t>soddisfare </a:t>
            </a:r>
            <a:r>
              <a:rPr lang="it-IT" sz="2400" dirty="0"/>
              <a:t>i bisogni dei </a:t>
            </a:r>
            <a:r>
              <a:rPr lang="it-IT" sz="2400" dirty="0" smtClean="0"/>
              <a:t>clienti;</a:t>
            </a:r>
          </a:p>
          <a:p>
            <a:r>
              <a:rPr lang="it-IT" sz="2400" dirty="0"/>
              <a:t>La separazione dei processi </a:t>
            </a:r>
            <a:r>
              <a:rPr lang="it-IT" sz="2400" dirty="0" smtClean="0"/>
              <a:t>dell’attività </a:t>
            </a:r>
            <a:r>
              <a:rPr lang="it-IT" sz="2400" dirty="0"/>
              <a:t>aziendale.</a:t>
            </a:r>
          </a:p>
          <a:p>
            <a:endParaRPr lang="it-IT" dirty="0" smtClean="0"/>
          </a:p>
          <a:p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334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MAGAZZINO: scorte e struttura logistica</a:t>
            </a:r>
            <a:endParaRPr lang="en-GB" dirty="0"/>
          </a:p>
        </p:txBody>
      </p:sp>
      <p:sp>
        <p:nvSpPr>
          <p:cNvPr id="4" name="Rettangolo 3"/>
          <p:cNvSpPr/>
          <p:nvPr/>
        </p:nvSpPr>
        <p:spPr>
          <a:xfrm>
            <a:off x="601820" y="1776928"/>
            <a:ext cx="38930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Sotto l’aspetto fisico con il termine magazzino si individuano: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Le scorte (stock) di materie, merci, semilavorati e prodotti finiti presenti nell’azienda per essere utilizzati o venduti;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Le strutture (fabbricati, attrezzature, materiali vari, accessori) e il personale in grado di ricevere, custodire e consegnare le scorte.</a:t>
            </a:r>
          </a:p>
        </p:txBody>
      </p:sp>
      <p:sp>
        <p:nvSpPr>
          <p:cNvPr id="5" name="Rettangolo 4"/>
          <p:cNvSpPr/>
          <p:nvPr/>
        </p:nvSpPr>
        <p:spPr>
          <a:xfrm>
            <a:off x="4898976" y="1801286"/>
            <a:ext cx="39169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Sotto l’aspetto </a:t>
            </a:r>
            <a:r>
              <a:rPr lang="it-IT" sz="2000" dirty="0" smtClean="0"/>
              <a:t>gestionale,</a:t>
            </a:r>
          </a:p>
          <a:p>
            <a:r>
              <a:rPr lang="it-IT" sz="2000" dirty="0" smtClean="0"/>
              <a:t>il </a:t>
            </a:r>
            <a:r>
              <a:rPr lang="it-IT" sz="2000" dirty="0"/>
              <a:t>magazzino pone all’impresa significativi problemi di: </a:t>
            </a: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Gestione </a:t>
            </a:r>
            <a:r>
              <a:rPr lang="it-IT" sz="2000" dirty="0"/>
              <a:t>degli spazi generali e specifici;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Qualifica e motivazione del personale addetto alla ricezione, allo stoccaggio e all’utilizzo delle scorte</a:t>
            </a:r>
            <a:r>
              <a:rPr lang="it-IT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343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 imprese commerciali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Le imprese commerciali non effettuano la trasformazione tecnica delle merci, limitandosi al più a modificarne l’aspetto esteriore per la presentazione al </a:t>
            </a:r>
            <a:r>
              <a:rPr lang="it-IT" sz="2400" dirty="0" err="1" smtClean="0"/>
              <a:t>cliente.Esse</a:t>
            </a:r>
            <a:r>
              <a:rPr lang="it-IT" sz="2400" dirty="0" smtClean="0"/>
              <a:t> svolgono una trasformazione economica dei beni, attraverso la loro conservazione e distribuzione.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4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magazzino nelle imprese industriali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Nelle imprese industriali il magazzino ha la funzione di consentire lo svolgimento del processo tecnico-produttivo in modo indipendente dalla gestione degli approvvigionamenti e dalla domanda di mercato.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627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77334" y="372836"/>
            <a:ext cx="3780366" cy="753836"/>
          </a:xfrm>
        </p:spPr>
        <p:txBody>
          <a:bodyPr/>
          <a:lstStyle/>
          <a:p>
            <a:r>
              <a:rPr lang="en-GB" dirty="0" err="1"/>
              <a:t>Abilità</a:t>
            </a:r>
            <a:r>
              <a:rPr lang="en-GB" dirty="0"/>
              <a:t> di </a:t>
            </a:r>
            <a:r>
              <a:rPr lang="en-GB" dirty="0" err="1"/>
              <a:t>ascolto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20528" y="1156382"/>
            <a:ext cx="8596668" cy="1497012"/>
          </a:xfrm>
        </p:spPr>
        <p:txBody>
          <a:bodyPr/>
          <a:lstStyle/>
          <a:p>
            <a:pPr algn="just"/>
            <a:r>
              <a:rPr lang="it-IT" dirty="0"/>
              <a:t>La prima capacità del venditore professionista è quella di sapere ascoltare e </a:t>
            </a:r>
            <a:r>
              <a:rPr lang="it-IT" dirty="0" smtClean="0"/>
              <a:t>comprendere </a:t>
            </a:r>
            <a:r>
              <a:rPr lang="it-IT" dirty="0"/>
              <a:t>quello che il suo interlocutore gli sta dicendo, e quindi di </a:t>
            </a:r>
            <a:r>
              <a:rPr lang="it-IT" dirty="0" smtClean="0"/>
              <a:t>sapere comunicare </a:t>
            </a:r>
            <a:r>
              <a:rPr lang="it-IT" dirty="0"/>
              <a:t>sia verbalmente che con il linguaggio del corpo. </a:t>
            </a:r>
            <a:endParaRPr lang="it-IT" dirty="0" smtClean="0"/>
          </a:p>
          <a:p>
            <a:pPr algn="just"/>
            <a:r>
              <a:rPr lang="it-IT" dirty="0" smtClean="0"/>
              <a:t>La </a:t>
            </a:r>
            <a:r>
              <a:rPr lang="it-IT" dirty="0"/>
              <a:t>capacità di ascolto può essere educata curando i seguenti aspetti: </a:t>
            </a:r>
          </a:p>
          <a:p>
            <a:endParaRPr lang="en-GB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210960910"/>
              </p:ext>
            </p:extLst>
          </p:nvPr>
        </p:nvGraphicFramePr>
        <p:xfrm>
          <a:off x="1974851" y="2604406"/>
          <a:ext cx="6238420" cy="3166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690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423081"/>
            <a:ext cx="8596668" cy="5618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Il magazzino deve garantire continuità nei processi di trasformazione tecnico-economica indipendentemente dagli andamenti dei mercati di approvvigionamento e di sbocco</a:t>
            </a:r>
            <a:r>
              <a:rPr lang="it-IT" sz="2000" dirty="0" smtClean="0"/>
              <a:t>. Esso </a:t>
            </a:r>
            <a:r>
              <a:rPr lang="it-IT" sz="2000" dirty="0"/>
              <a:t>consente di sfruttare i momenti di congiuntura favorevole e di neutralizzare quelli di congiuntura </a:t>
            </a:r>
            <a:r>
              <a:rPr lang="it-IT" sz="2000" dirty="0" smtClean="0"/>
              <a:t>negativa.</a:t>
            </a:r>
          </a:p>
          <a:p>
            <a:pPr marL="0" indent="0">
              <a:buNone/>
            </a:pPr>
            <a:r>
              <a:rPr lang="it-IT" sz="2000" dirty="0"/>
              <a:t>La gestione del magazzino si effettua ricorrendo a tecniche specifiche e facendo ampio uso del supporto informatico in rete con i fornitori</a:t>
            </a:r>
            <a:r>
              <a:rPr lang="it-IT" sz="2000" dirty="0" smtClean="0"/>
              <a:t>. Relativamente </a:t>
            </a:r>
            <a:r>
              <a:rPr lang="it-IT" sz="2000" dirty="0"/>
              <a:t>allo stoccaggio e alla gestione delle scorte all’interno dell’impresa si possono trovare le seguenti aree o zone:</a:t>
            </a:r>
          </a:p>
          <a:p>
            <a:r>
              <a:rPr lang="it-IT" sz="2000" dirty="0"/>
              <a:t>Ricevimento delle merci;</a:t>
            </a:r>
          </a:p>
          <a:p>
            <a:r>
              <a:rPr lang="it-IT" sz="2000" dirty="0"/>
              <a:t>Magazzino collaudo;</a:t>
            </a:r>
          </a:p>
          <a:p>
            <a:r>
              <a:rPr lang="it-IT" sz="2000" dirty="0"/>
              <a:t>Magazzino centrale;</a:t>
            </a:r>
          </a:p>
          <a:p>
            <a:r>
              <a:rPr lang="it-IT" sz="2000" dirty="0"/>
              <a:t>Magazzino materiali di consumo;</a:t>
            </a:r>
          </a:p>
          <a:p>
            <a:r>
              <a:rPr lang="it-IT" sz="2000" dirty="0"/>
              <a:t>Magazzino spedizione.</a:t>
            </a:r>
          </a:p>
          <a:p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463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Ricevimento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merci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378425"/>
            <a:ext cx="8596668" cy="4662938"/>
          </a:xfrm>
        </p:spPr>
        <p:txBody>
          <a:bodyPr/>
          <a:lstStyle/>
          <a:p>
            <a:pPr algn="just"/>
            <a:r>
              <a:rPr lang="it-IT" dirty="0"/>
              <a:t>L’impresa destina generalmente uno spazio anche di notevoli dimensioni all’accettazione delle consegne da parte dei fornitori. </a:t>
            </a:r>
            <a:endParaRPr lang="it-IT" dirty="0" smtClean="0"/>
          </a:p>
          <a:p>
            <a:pPr algn="just"/>
            <a:r>
              <a:rPr lang="it-IT" dirty="0" smtClean="0"/>
              <a:t>Nelle </a:t>
            </a:r>
            <a:r>
              <a:rPr lang="it-IT" dirty="0"/>
              <a:t>imprese </a:t>
            </a:r>
            <a:r>
              <a:rPr lang="it-IT" dirty="0" smtClean="0"/>
              <a:t>industriali</a:t>
            </a:r>
            <a:r>
              <a:rPr lang="it-IT" dirty="0"/>
              <a:t>, i materiale ricevuto è sottoposto </a:t>
            </a:r>
            <a:r>
              <a:rPr lang="it-IT" dirty="0" smtClean="0"/>
              <a:t>al </a:t>
            </a:r>
            <a:r>
              <a:rPr lang="it-IT" dirty="0"/>
              <a:t>controllo di </a:t>
            </a:r>
            <a:r>
              <a:rPr lang="it-IT" dirty="0" smtClean="0"/>
              <a:t>qualità. Si </a:t>
            </a:r>
            <a:r>
              <a:rPr lang="it-IT" dirty="0"/>
              <a:t>tratta in genere di un controllo a campione, </a:t>
            </a:r>
            <a:r>
              <a:rPr lang="it-IT" dirty="0" smtClean="0"/>
              <a:t>effettuato </a:t>
            </a:r>
            <a:r>
              <a:rPr lang="it-IT" dirty="0"/>
              <a:t>individuando una parte del lotto consegnato dal fornitore e sottoponendola alle necessarie verifiche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Il </a:t>
            </a:r>
            <a:r>
              <a:rPr lang="it-IT" dirty="0"/>
              <a:t>magazzino centrale </a:t>
            </a:r>
            <a:r>
              <a:rPr lang="it-IT" dirty="0" smtClean="0"/>
              <a:t>è destinato </a:t>
            </a:r>
            <a:r>
              <a:rPr lang="it-IT" dirty="0"/>
              <a:t>allo stoccaggio delle scorte, dal quale vengono prelevate le merci o i prodotti finiti per la vendita</a:t>
            </a:r>
            <a:r>
              <a:rPr lang="it-IT" dirty="0" smtClean="0"/>
              <a:t>, oppure </a:t>
            </a:r>
            <a:r>
              <a:rPr lang="it-IT" dirty="0"/>
              <a:t>le materie prime per il processo tecnico di trasformazione. Si tratta del magazzino principale </a:t>
            </a:r>
            <a:r>
              <a:rPr lang="it-IT" dirty="0" smtClean="0"/>
              <a:t>dell’azienda.</a:t>
            </a:r>
          </a:p>
          <a:p>
            <a:pPr algn="just"/>
            <a:r>
              <a:rPr lang="it-IT" dirty="0" smtClean="0"/>
              <a:t>Il magazzino materiali </a:t>
            </a:r>
            <a:r>
              <a:rPr lang="it-IT" dirty="0"/>
              <a:t>di consumo: </a:t>
            </a:r>
            <a:r>
              <a:rPr lang="it-IT" dirty="0" smtClean="0"/>
              <a:t>vi </a:t>
            </a:r>
            <a:r>
              <a:rPr lang="it-IT" dirty="0"/>
              <a:t>sono depositati i materiali per lo svolgimento delle attività dei diversi uffici e reparti: I materiali di cancelleria, di manutenzione e di supporto all’attività produttiva.</a:t>
            </a:r>
          </a:p>
          <a:p>
            <a:pPr algn="just"/>
            <a:endParaRPr lang="it-IT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54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873457"/>
            <a:ext cx="8596668" cy="5167905"/>
          </a:xfrm>
        </p:spPr>
        <p:txBody>
          <a:bodyPr/>
          <a:lstStyle/>
          <a:p>
            <a:r>
              <a:rPr lang="en-GB" sz="2400" dirty="0" err="1" smtClean="0"/>
              <a:t>Magazzino</a:t>
            </a:r>
            <a:r>
              <a:rPr lang="en-GB" sz="2400" dirty="0" smtClean="0"/>
              <a:t> </a:t>
            </a:r>
            <a:r>
              <a:rPr lang="en-GB" sz="2400" dirty="0" err="1" smtClean="0"/>
              <a:t>spedizione</a:t>
            </a:r>
            <a:r>
              <a:rPr lang="en-GB" sz="2400" dirty="0" smtClean="0"/>
              <a:t>: </a:t>
            </a:r>
            <a:r>
              <a:rPr lang="en-GB" sz="2400" dirty="0" err="1" smtClean="0"/>
              <a:t>i</a:t>
            </a:r>
            <a:r>
              <a:rPr lang="it-IT" sz="2400" dirty="0" smtClean="0"/>
              <a:t>n </a:t>
            </a:r>
            <a:r>
              <a:rPr lang="it-IT" sz="2400" dirty="0"/>
              <a:t>esso si trovano container, casse e colli pronti per la spedizione o il ritiro da parte dei clienti. Questo magazzino è in genere affiancato da un reparto di imballaggio dei prodotti di spedizione e da un ufficio di controllo in grado di emettere i documenti per l’invio del prodotto </a:t>
            </a:r>
            <a:r>
              <a:rPr lang="it-IT" sz="2400" dirty="0" smtClean="0"/>
              <a:t>finito.</a:t>
            </a: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033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chain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La </a:t>
            </a:r>
            <a:r>
              <a:rPr lang="it-IT" sz="2400" dirty="0" err="1"/>
              <a:t>supply</a:t>
            </a:r>
            <a:r>
              <a:rPr lang="it-IT" sz="2400" dirty="0"/>
              <a:t> </a:t>
            </a:r>
            <a:r>
              <a:rPr lang="it-IT" sz="2400" dirty="0" err="1"/>
              <a:t>chain</a:t>
            </a:r>
            <a:r>
              <a:rPr lang="it-IT" sz="2400" dirty="0"/>
              <a:t> (catena della fornitura) esprime l’idea di una rete di entità organizzative connesse, interdipendenti e operanti in modo coordinato: esse hanno come obiettivo quello di gestire, controllare e migliorare il flusso di materiali e informazioni che, partendo dai fornitori e dopo avere attraversato le fasi di approvvigionamento, trasformazione e distribuzione interni all’impresa, raggiungono i clienti finali.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5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053"/>
          </a:xfrm>
        </p:spPr>
        <p:txBody>
          <a:bodyPr/>
          <a:lstStyle/>
          <a:p>
            <a:r>
              <a:rPr lang="en-GB" dirty="0" err="1" smtClean="0"/>
              <a:t>Principi</a:t>
            </a:r>
            <a:r>
              <a:rPr lang="en-GB" dirty="0" smtClean="0"/>
              <a:t> di marketing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8580" y="1407187"/>
            <a:ext cx="3458646" cy="4701660"/>
          </a:xfrm>
        </p:spPr>
        <p:txBody>
          <a:bodyPr>
            <a:normAutofit/>
          </a:bodyPr>
          <a:lstStyle/>
          <a:p>
            <a:r>
              <a:rPr lang="en-GB" dirty="0" err="1" smtClean="0"/>
              <a:t>Operativo</a:t>
            </a:r>
            <a:r>
              <a:rPr lang="en-GB" dirty="0" smtClean="0"/>
              <a:t>:</a:t>
            </a:r>
          </a:p>
          <a:p>
            <a:pPr marL="0" indent="0" algn="just">
              <a:buNone/>
            </a:pPr>
            <a:r>
              <a:rPr lang="it-IT" sz="2000" dirty="0"/>
              <a:t>orientato al breve-medio periodo, consiste nel definire gli obiettivi da </a:t>
            </a:r>
            <a:r>
              <a:rPr lang="it-IT" sz="2000" dirty="0" smtClean="0"/>
              <a:t>conseguire </a:t>
            </a:r>
            <a:r>
              <a:rPr lang="it-IT" sz="2000" dirty="0"/>
              <a:t>in termini di quote di mercato, </a:t>
            </a:r>
            <a:r>
              <a:rPr lang="it-IT" sz="2000" dirty="0" smtClean="0"/>
              <a:t>posizionamento ricercato</a:t>
            </a:r>
            <a:r>
              <a:rPr lang="it-IT" sz="2000" dirty="0"/>
              <a:t>, tattica da adottare ed </a:t>
            </a:r>
            <a:r>
              <a:rPr lang="it-IT" sz="2000" dirty="0" smtClean="0"/>
              <a:t>elaborazione </a:t>
            </a:r>
            <a:r>
              <a:rPr lang="it-IT" sz="2000" dirty="0"/>
              <a:t>di un budget idoneo al raggiungimento di tali obiettivi. La funzione è dunque </a:t>
            </a:r>
            <a:r>
              <a:rPr lang="it-IT" sz="2000" dirty="0" smtClean="0"/>
              <a:t>quella </a:t>
            </a:r>
            <a:r>
              <a:rPr lang="it-IT" sz="2000" dirty="0"/>
              <a:t>di creare il </a:t>
            </a:r>
            <a:r>
              <a:rPr lang="it-IT" sz="2000" dirty="0" smtClean="0"/>
              <a:t>fatturato.</a:t>
            </a:r>
            <a:endParaRPr lang="en-GB" sz="20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870104" y="1260832"/>
            <a:ext cx="4273896" cy="49943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 err="1" smtClean="0"/>
              <a:t>Strategico</a:t>
            </a:r>
            <a:r>
              <a:rPr lang="en-GB" sz="2100" dirty="0" smtClean="0"/>
              <a:t>:</a:t>
            </a:r>
          </a:p>
          <a:p>
            <a:pPr marL="0" indent="0" algn="just">
              <a:buNone/>
            </a:pPr>
            <a:r>
              <a:rPr lang="it-IT" sz="2000" dirty="0"/>
              <a:t>è</a:t>
            </a:r>
            <a:r>
              <a:rPr lang="it-IT" sz="2000" dirty="0" smtClean="0"/>
              <a:t> basato </a:t>
            </a:r>
            <a:r>
              <a:rPr lang="it-IT" sz="2000" dirty="0"/>
              <a:t>innanzitutto sull’analisi dei bisogni degli individui, partendo dal </a:t>
            </a:r>
            <a:r>
              <a:rPr lang="it-IT" sz="2000" dirty="0" smtClean="0"/>
              <a:t>presupposto </a:t>
            </a:r>
            <a:r>
              <a:rPr lang="it-IT" sz="2000" dirty="0"/>
              <a:t>che </a:t>
            </a:r>
            <a:r>
              <a:rPr lang="it-IT" sz="2000" dirty="0" smtClean="0"/>
              <a:t>l’acquirente </a:t>
            </a:r>
            <a:r>
              <a:rPr lang="it-IT" sz="2000" dirty="0"/>
              <a:t>non cerca tanto il prodotto in quanto tale, ma il servizio o la </a:t>
            </a:r>
            <a:r>
              <a:rPr lang="it-IT" sz="2000" dirty="0" smtClean="0"/>
              <a:t>soluzione </a:t>
            </a:r>
            <a:r>
              <a:rPr lang="it-IT" sz="2000" dirty="0"/>
              <a:t>ad un problema che il prodotto è in grado di fornire. Orientato al medio-lungo </a:t>
            </a:r>
            <a:r>
              <a:rPr lang="it-IT" sz="2000" dirty="0" smtClean="0"/>
              <a:t>termine</a:t>
            </a:r>
            <a:r>
              <a:rPr lang="it-IT" sz="2000" dirty="0"/>
              <a:t>, il ruolo del </a:t>
            </a:r>
            <a:r>
              <a:rPr lang="it-IT" sz="2000" dirty="0" err="1"/>
              <a:t>mktg</a:t>
            </a:r>
            <a:r>
              <a:rPr lang="it-IT" sz="2000" dirty="0"/>
              <a:t> strategico è quello di orientare l’impresa verso una serie di </a:t>
            </a:r>
            <a:r>
              <a:rPr lang="it-IT" sz="2000" dirty="0" smtClean="0"/>
              <a:t>opportunità </a:t>
            </a:r>
            <a:r>
              <a:rPr lang="it-IT" sz="2000" dirty="0"/>
              <a:t>esistenti e di creare capacità convenienti, cioè adatte alle sue capacità e che </a:t>
            </a:r>
            <a:r>
              <a:rPr lang="it-IT" sz="2000" dirty="0" smtClean="0"/>
              <a:t>offrano </a:t>
            </a:r>
            <a:r>
              <a:rPr lang="it-IT" sz="2000" dirty="0"/>
              <a:t>un interessante potenziale di crescita e di redditività.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973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2597"/>
          </a:xfrm>
        </p:spPr>
        <p:txBody>
          <a:bodyPr/>
          <a:lstStyle/>
          <a:p>
            <a:r>
              <a:rPr lang="en-GB" dirty="0" err="1"/>
              <a:t>Comunicazione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84251"/>
            <a:ext cx="3550282" cy="4457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/>
              <a:t>Funzione</a:t>
            </a:r>
            <a:endParaRPr lang="en-GB" sz="2400" dirty="0" smtClean="0"/>
          </a:p>
          <a:p>
            <a:r>
              <a:rPr lang="it-IT" sz="2400" dirty="0"/>
              <a:t>Comunicazione </a:t>
            </a:r>
            <a:r>
              <a:rPr lang="it-IT" sz="2400" dirty="0" smtClean="0"/>
              <a:t>Corporate </a:t>
            </a:r>
            <a:endParaRPr lang="it-IT" sz="2400" dirty="0"/>
          </a:p>
          <a:p>
            <a:r>
              <a:rPr lang="it-IT" sz="2400" dirty="0"/>
              <a:t>Comunicazione di Brand </a:t>
            </a:r>
          </a:p>
          <a:p>
            <a:r>
              <a:rPr lang="it-IT" sz="2400" dirty="0"/>
              <a:t>Comunicazione interna </a:t>
            </a:r>
            <a:endParaRPr lang="en-GB" sz="2400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511085" y="1641647"/>
            <a:ext cx="3550282" cy="445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err="1" smtClean="0"/>
              <a:t>Strumenti</a:t>
            </a:r>
            <a:endParaRPr lang="en-GB" sz="2400" dirty="0" smtClean="0"/>
          </a:p>
          <a:p>
            <a:r>
              <a:rPr lang="it-IT" sz="2400" dirty="0"/>
              <a:t>Advertising </a:t>
            </a:r>
          </a:p>
          <a:p>
            <a:r>
              <a:rPr lang="it-IT" sz="2400" dirty="0"/>
              <a:t>Eventi </a:t>
            </a:r>
          </a:p>
          <a:p>
            <a:r>
              <a:rPr lang="it-IT" sz="2400" dirty="0"/>
              <a:t>Promozioni e sponsorizzazioni </a:t>
            </a:r>
          </a:p>
          <a:p>
            <a:r>
              <a:rPr lang="it-IT" sz="2400" dirty="0"/>
              <a:t>Ufficio Stampa </a:t>
            </a:r>
          </a:p>
          <a:p>
            <a:r>
              <a:rPr lang="it-IT" sz="2400" dirty="0"/>
              <a:t>PR</a:t>
            </a:r>
            <a:endParaRPr lang="en-GB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75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aziende ed il </a:t>
            </a:r>
            <a:r>
              <a:rPr lang="it-IT" dirty="0" smtClean="0"/>
              <a:t>mercato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7957" y="1433015"/>
            <a:ext cx="8596668" cy="452947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400" dirty="0" err="1" smtClean="0"/>
              <a:t>Esistono</a:t>
            </a:r>
            <a:r>
              <a:rPr lang="en-GB" sz="2400" dirty="0" smtClean="0"/>
              <a:t> </a:t>
            </a:r>
            <a:r>
              <a:rPr lang="it-IT" sz="2400" dirty="0" smtClean="0"/>
              <a:t>tre </a:t>
            </a:r>
            <a:r>
              <a:rPr lang="it-IT" sz="2400" dirty="0"/>
              <a:t>modi diversi che le aziende hanno di orientare il proprio business</a:t>
            </a:r>
            <a:r>
              <a:rPr lang="it-IT" sz="2400" dirty="0" smtClean="0"/>
              <a:t>:</a:t>
            </a:r>
          </a:p>
          <a:p>
            <a:pPr algn="just"/>
            <a:r>
              <a:rPr lang="it-IT" sz="2400" dirty="0"/>
              <a:t>Orientamento al PRODOTTO: Si è convinti che il successo di business dipenda quasi esclusivamente dalle caratteristiche che ha il prodotto. L’azienda investe maggiormente nello sviluppo del prodotto secondo le proprie convinzioni ed impostazioni</a:t>
            </a:r>
          </a:p>
          <a:p>
            <a:pPr algn="just"/>
            <a:r>
              <a:rPr lang="it-IT" sz="2400" dirty="0" smtClean="0"/>
              <a:t>Orientamento </a:t>
            </a:r>
            <a:r>
              <a:rPr lang="it-IT" sz="2400" dirty="0"/>
              <a:t>alla VENDITA: Si è convinti che il successo di business dipenda quasi </a:t>
            </a:r>
            <a:r>
              <a:rPr lang="it-IT" sz="2400" dirty="0" smtClean="0"/>
              <a:t>esclusivamente </a:t>
            </a:r>
            <a:r>
              <a:rPr lang="it-IT" sz="2400" dirty="0"/>
              <a:t>dalla capacità di vendere il prodotto. </a:t>
            </a:r>
            <a:r>
              <a:rPr lang="it-IT" sz="2400" dirty="0" smtClean="0"/>
              <a:t>L’azienda </a:t>
            </a:r>
            <a:r>
              <a:rPr lang="it-IT" sz="2400" dirty="0"/>
              <a:t>investe molto </a:t>
            </a:r>
            <a:r>
              <a:rPr lang="it-IT" sz="2400" dirty="0" smtClean="0"/>
              <a:t>nello sviluppo </a:t>
            </a:r>
            <a:r>
              <a:rPr lang="it-IT" sz="2400" dirty="0"/>
              <a:t>della rete vendita, </a:t>
            </a:r>
            <a:r>
              <a:rPr lang="it-IT" sz="2400" dirty="0" smtClean="0"/>
              <a:t>nelle </a:t>
            </a:r>
            <a:r>
              <a:rPr lang="it-IT" sz="2400" dirty="0"/>
              <a:t>competenze dei suoi </a:t>
            </a:r>
            <a:r>
              <a:rPr lang="it-IT" sz="2400" dirty="0" smtClean="0"/>
              <a:t>venditori </a:t>
            </a:r>
            <a:r>
              <a:rPr lang="it-IT" sz="2400" dirty="0"/>
              <a:t>e nelle promozioni </a:t>
            </a:r>
            <a:r>
              <a:rPr lang="it-IT" sz="2400" dirty="0" smtClean="0"/>
              <a:t>commerciali</a:t>
            </a:r>
            <a:r>
              <a:rPr lang="it-IT" sz="24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830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0528" y="2066308"/>
            <a:ext cx="8596668" cy="2493817"/>
          </a:xfrm>
        </p:spPr>
        <p:txBody>
          <a:bodyPr>
            <a:normAutofit/>
          </a:bodyPr>
          <a:lstStyle/>
          <a:p>
            <a:pPr algn="just"/>
            <a:r>
              <a:rPr lang="en-GB" sz="2400" dirty="0" err="1"/>
              <a:t>Orientamento</a:t>
            </a:r>
            <a:r>
              <a:rPr lang="en-GB" sz="2400" dirty="0"/>
              <a:t> al </a:t>
            </a:r>
            <a:r>
              <a:rPr lang="en-GB" sz="2400" dirty="0" smtClean="0"/>
              <a:t>MERCATO: </a:t>
            </a:r>
            <a:r>
              <a:rPr lang="it-IT" sz="2400" dirty="0" smtClean="0"/>
              <a:t>si </a:t>
            </a:r>
            <a:r>
              <a:rPr lang="it-IT" sz="2400" dirty="0"/>
              <a:t>è convinti che il successo di business dipenda dalla </a:t>
            </a:r>
            <a:r>
              <a:rPr lang="it-IT" sz="2400" dirty="0" smtClean="0"/>
              <a:t>’</a:t>
            </a:r>
            <a:r>
              <a:rPr lang="it-IT" sz="2400" dirty="0"/>
              <a:t>’lettura’’ dei bisogni dei clienti e dalla loro soddisfazione. </a:t>
            </a:r>
            <a:r>
              <a:rPr lang="it-IT" sz="2400" dirty="0" smtClean="0"/>
              <a:t>L’azienda </a:t>
            </a:r>
            <a:r>
              <a:rPr lang="it-IT" sz="2400" dirty="0"/>
              <a:t>investe in via </a:t>
            </a:r>
            <a:r>
              <a:rPr lang="it-IT" sz="2400" dirty="0" smtClean="0"/>
              <a:t>prioritaria </a:t>
            </a:r>
            <a:r>
              <a:rPr lang="it-IT" sz="2400" dirty="0"/>
              <a:t>nella ricerca di </a:t>
            </a:r>
            <a:r>
              <a:rPr lang="it-IT" sz="2400" dirty="0" smtClean="0"/>
              <a:t>mercato</a:t>
            </a:r>
            <a:r>
              <a:rPr lang="it-IT" sz="2400" dirty="0"/>
              <a:t>, e poi nello sviluppo </a:t>
            </a:r>
            <a:r>
              <a:rPr lang="it-IT" sz="2400" dirty="0" smtClean="0"/>
              <a:t>del </a:t>
            </a:r>
            <a:r>
              <a:rPr lang="it-IT" sz="2400" dirty="0"/>
              <a:t>prodotto alle esigenze </a:t>
            </a:r>
            <a:r>
              <a:rPr lang="it-IT" sz="2400" dirty="0" smtClean="0"/>
              <a:t>espresse </a:t>
            </a:r>
            <a:r>
              <a:rPr lang="it-IT" sz="2400" dirty="0"/>
              <a:t>dai potenziali </a:t>
            </a:r>
            <a:r>
              <a:rPr lang="it-IT" sz="2400" dirty="0" smtClean="0"/>
              <a:t>clienti</a:t>
            </a:r>
            <a:r>
              <a:rPr lang="it-IT" sz="2400" dirty="0"/>
              <a:t>.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665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8257"/>
          </a:xfrm>
        </p:spPr>
        <p:txBody>
          <a:bodyPr>
            <a:normAutofit/>
          </a:bodyPr>
          <a:lstStyle/>
          <a:p>
            <a:r>
              <a:rPr lang="en-GB" sz="4000" dirty="0"/>
              <a:t>Mission and Vision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0038" y="1641974"/>
            <a:ext cx="8596668" cy="3880773"/>
          </a:xfrm>
        </p:spPr>
        <p:txBody>
          <a:bodyPr>
            <a:normAutofit/>
          </a:bodyPr>
          <a:lstStyle/>
          <a:p>
            <a:r>
              <a:rPr lang="it-IT" sz="2400" dirty="0"/>
              <a:t>La </a:t>
            </a:r>
            <a:r>
              <a:rPr lang="it-IT" sz="2400" b="1" dirty="0" err="1"/>
              <a:t>mission</a:t>
            </a:r>
            <a:r>
              <a:rPr lang="it-IT" sz="2400" dirty="0"/>
              <a:t> di un'impresa, o più in generale di qualsiasi organizzazione, è il </a:t>
            </a:r>
            <a:r>
              <a:rPr lang="it-IT" sz="2400" dirty="0" smtClean="0"/>
              <a:t>suo scopo </a:t>
            </a:r>
            <a:r>
              <a:rPr lang="it-IT" sz="2400" dirty="0"/>
              <a:t>ultimo, è la giustificazione stessa della sua esistenza, e al tempo stesso ciò </a:t>
            </a:r>
            <a:r>
              <a:rPr lang="it-IT" sz="2400" dirty="0" smtClean="0"/>
              <a:t>che </a:t>
            </a:r>
            <a:r>
              <a:rPr lang="it-IT" sz="2400" dirty="0"/>
              <a:t>la contraddistingue da tutte le </a:t>
            </a:r>
            <a:r>
              <a:rPr lang="it-IT" sz="2400" dirty="0" smtClean="0"/>
              <a:t>altre.</a:t>
            </a:r>
          </a:p>
          <a:p>
            <a:endParaRPr lang="it-IT" sz="2400" dirty="0"/>
          </a:p>
          <a:p>
            <a:r>
              <a:rPr lang="it-IT" sz="2400" dirty="0"/>
              <a:t>La </a:t>
            </a:r>
            <a:r>
              <a:rPr lang="it-IT" sz="2400" b="1" dirty="0" err="1"/>
              <a:t>vision</a:t>
            </a:r>
            <a:r>
              <a:rPr lang="it-IT" sz="2400" dirty="0"/>
              <a:t> è utilizzata nella gestione strategica aziendale per indicare la proiezione di </a:t>
            </a:r>
            <a:r>
              <a:rPr lang="it-IT" sz="2400" dirty="0" smtClean="0"/>
              <a:t>uno </a:t>
            </a:r>
            <a:r>
              <a:rPr lang="it-IT" sz="2400" dirty="0"/>
              <a:t>scenario futuro che rispecchia gli ideali, i valori e le </a:t>
            </a:r>
            <a:r>
              <a:rPr lang="it-IT" sz="2400" dirty="0" smtClean="0"/>
              <a:t>aspirazioni </a:t>
            </a:r>
            <a:r>
              <a:rPr lang="it-IT" sz="2400" dirty="0"/>
              <a:t>di chi fissa gli </a:t>
            </a:r>
            <a:r>
              <a:rPr lang="it-IT" sz="2400" dirty="0" smtClean="0"/>
              <a:t>obiettivi </a:t>
            </a:r>
            <a:r>
              <a:rPr lang="it-IT" sz="2400" dirty="0"/>
              <a:t>ed incentiva all’azione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971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3686" y="313899"/>
            <a:ext cx="8596668" cy="9553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err="1" smtClean="0"/>
              <a:t>Concludendo</a:t>
            </a:r>
            <a:r>
              <a:rPr lang="en-GB" sz="2400" dirty="0" smtClean="0"/>
              <a:t>, </a:t>
            </a:r>
            <a:r>
              <a:rPr lang="en-GB" sz="2400" dirty="0" err="1" smtClean="0"/>
              <a:t>schematizziamo</a:t>
            </a:r>
            <a:r>
              <a:rPr lang="en-GB" sz="2400" dirty="0" smtClean="0"/>
              <a:t> di </a:t>
            </a:r>
            <a:r>
              <a:rPr lang="en-GB" sz="2400" dirty="0" err="1" smtClean="0"/>
              <a:t>seguito</a:t>
            </a:r>
            <a:r>
              <a:rPr lang="en-GB" sz="2400" dirty="0" smtClean="0"/>
              <a:t> le </a:t>
            </a:r>
            <a:r>
              <a:rPr lang="en-GB" sz="2400" dirty="0" err="1" smtClean="0"/>
              <a:t>fasi</a:t>
            </a:r>
            <a:r>
              <a:rPr lang="en-GB" sz="2400" dirty="0" smtClean="0"/>
              <a:t> </a:t>
            </a:r>
            <a:r>
              <a:rPr lang="en-GB" sz="2400" dirty="0" err="1" smtClean="0"/>
              <a:t>necessarie</a:t>
            </a:r>
            <a:r>
              <a:rPr lang="en-GB" sz="2400" dirty="0" smtClean="0"/>
              <a:t> al </a:t>
            </a:r>
            <a:r>
              <a:rPr lang="en-GB" sz="2400" dirty="0" err="1" smtClean="0"/>
              <a:t>Processo</a:t>
            </a:r>
            <a:r>
              <a:rPr lang="en-GB" sz="2400" dirty="0" smtClean="0"/>
              <a:t> di </a:t>
            </a:r>
            <a:r>
              <a:rPr lang="en-GB" sz="2400" dirty="0" err="1" smtClean="0"/>
              <a:t>vendita</a:t>
            </a:r>
            <a:r>
              <a:rPr lang="en-GB" sz="2400" dirty="0" smtClean="0"/>
              <a:t>.</a:t>
            </a:r>
          </a:p>
          <a:p>
            <a:pPr marL="0" indent="0" algn="just">
              <a:buNone/>
            </a:pPr>
            <a:endParaRPr lang="en-GB" sz="2400" dirty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57548001"/>
              </p:ext>
            </p:extLst>
          </p:nvPr>
        </p:nvGraphicFramePr>
        <p:xfrm>
          <a:off x="844644" y="1433015"/>
          <a:ext cx="8626901" cy="4323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2946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351866" cy="615043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Gestualità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24643"/>
            <a:ext cx="8596668" cy="4816719"/>
          </a:xfrm>
        </p:spPr>
        <p:txBody>
          <a:bodyPr/>
          <a:lstStyle/>
          <a:p>
            <a:pPr algn="just"/>
            <a:r>
              <a:rPr lang="it-IT" dirty="0"/>
              <a:t>Nello stesso tempo dobbiamo comunicare con il cliente utilizzando il messaggio del </a:t>
            </a:r>
            <a:r>
              <a:rPr lang="it-IT" dirty="0" smtClean="0"/>
              <a:t>corpo </a:t>
            </a:r>
            <a:r>
              <a:rPr lang="it-IT" dirty="0"/>
              <a:t>che lui stesso sta utilizzando (che è il modo subconscio con cui si comunica), </a:t>
            </a:r>
            <a:r>
              <a:rPr lang="it-IT" dirty="0" smtClean="0"/>
              <a:t>ovvero </a:t>
            </a:r>
            <a:r>
              <a:rPr lang="it-IT" dirty="0"/>
              <a:t>usando una appropriata </a:t>
            </a:r>
            <a:r>
              <a:rPr lang="it-IT" dirty="0" smtClean="0"/>
              <a:t>gestualità:</a:t>
            </a:r>
            <a:endParaRPr lang="en-GB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286403147"/>
              </p:ext>
            </p:extLst>
          </p:nvPr>
        </p:nvGraphicFramePr>
        <p:xfrm>
          <a:off x="2032000" y="2392136"/>
          <a:ext cx="6042479" cy="3184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581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074780" cy="737507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Ottenere</a:t>
            </a:r>
            <a:r>
              <a:rPr lang="en-GB" dirty="0"/>
              <a:t> </a:t>
            </a:r>
            <a:r>
              <a:rPr lang="en-GB" dirty="0" err="1"/>
              <a:t>l’appuntamento</a:t>
            </a:r>
            <a:r>
              <a:rPr lang="en-GB" dirty="0"/>
              <a:t> per </a:t>
            </a:r>
            <a:r>
              <a:rPr lang="en-GB" dirty="0" err="1"/>
              <a:t>telefono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0528" y="1352325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dirty="0"/>
              <a:t>Le regole d’oro del primo approccio al cliente sono le seguenti: </a:t>
            </a:r>
          </a:p>
          <a:p>
            <a:pPr algn="just"/>
            <a:r>
              <a:rPr lang="it-IT" sz="2400" dirty="0"/>
              <a:t>Prima di ogni prodotto, il cliente “acquista” il </a:t>
            </a:r>
            <a:r>
              <a:rPr lang="it-IT" sz="2400" dirty="0" smtClean="0"/>
              <a:t>venditore; </a:t>
            </a:r>
            <a:endParaRPr lang="it-IT" sz="2400" dirty="0"/>
          </a:p>
          <a:p>
            <a:pPr algn="just"/>
            <a:r>
              <a:rPr lang="it-IT" sz="2400" dirty="0"/>
              <a:t>La telefonata deve servire solo per chiedere un appuntamento, </a:t>
            </a:r>
            <a:r>
              <a:rPr lang="it-IT" sz="2400" dirty="0" smtClean="0"/>
              <a:t>mai per </a:t>
            </a:r>
            <a:r>
              <a:rPr lang="it-IT" sz="2400" dirty="0"/>
              <a:t>fare o concludere una </a:t>
            </a:r>
            <a:r>
              <a:rPr lang="it-IT" sz="2400" dirty="0" smtClean="0"/>
              <a:t>trattativa; </a:t>
            </a:r>
            <a:endParaRPr lang="it-IT" sz="2400" dirty="0"/>
          </a:p>
          <a:p>
            <a:pPr algn="just"/>
            <a:r>
              <a:rPr lang="it-IT" sz="2400" dirty="0"/>
              <a:t>Per superare meglio il filtro al centralino dell’azienda, è opportuno </a:t>
            </a:r>
            <a:r>
              <a:rPr lang="it-IT" sz="2400" dirty="0" smtClean="0"/>
              <a:t>procurarsi </a:t>
            </a:r>
            <a:r>
              <a:rPr lang="it-IT" sz="2400" dirty="0"/>
              <a:t>il nome e cognome dell’interlocutore tramite ricerca </a:t>
            </a:r>
            <a:r>
              <a:rPr lang="it-IT" sz="2400" dirty="0" smtClean="0"/>
              <a:t>dati. </a:t>
            </a:r>
            <a:endParaRPr lang="it-IT" sz="2400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777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886752" cy="770164"/>
          </a:xfrm>
        </p:spPr>
        <p:txBody>
          <a:bodyPr>
            <a:normAutofit fontScale="90000"/>
          </a:bodyPr>
          <a:lstStyle/>
          <a:p>
            <a:r>
              <a:rPr lang="it-IT" dirty="0"/>
              <a:t>Con il “filtro” al centralino: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57301"/>
            <a:ext cx="8596668" cy="4784062"/>
          </a:xfrm>
        </p:spPr>
        <p:txBody>
          <a:bodyPr/>
          <a:lstStyle/>
          <a:p>
            <a:pPr algn="just"/>
            <a:r>
              <a:rPr lang="it-IT" sz="2400" dirty="0"/>
              <a:t>Essere cordiali e non trattare male il filtro, non esitanti bensì usare </a:t>
            </a:r>
            <a:r>
              <a:rPr lang="it-IT" sz="2400" dirty="0" smtClean="0"/>
              <a:t>un </a:t>
            </a:r>
            <a:r>
              <a:rPr lang="it-IT" sz="2400" dirty="0"/>
              <a:t>tono fermo e deciso, dando l’idea che conosciamo già il nostro </a:t>
            </a:r>
            <a:r>
              <a:rPr lang="it-IT" sz="2400" dirty="0" smtClean="0"/>
              <a:t>interlocutore</a:t>
            </a:r>
            <a:r>
              <a:rPr lang="it-IT" sz="2400" dirty="0"/>
              <a:t>. </a:t>
            </a:r>
            <a:r>
              <a:rPr lang="it-IT" sz="2400" dirty="0" smtClean="0"/>
              <a:t>Chiedere </a:t>
            </a:r>
            <a:r>
              <a:rPr lang="it-IT" sz="2400" dirty="0"/>
              <a:t>direttamente dell’interlocutore utilizzando una forma </a:t>
            </a:r>
            <a:r>
              <a:rPr lang="it-IT" sz="2400" dirty="0" smtClean="0"/>
              <a:t>affermativa </a:t>
            </a:r>
            <a:r>
              <a:rPr lang="it-IT" sz="2400" dirty="0"/>
              <a:t>e non </a:t>
            </a:r>
            <a:r>
              <a:rPr lang="it-IT" sz="2400" dirty="0" smtClean="0"/>
              <a:t>interrogativa. Se </a:t>
            </a:r>
            <a:r>
              <a:rPr lang="it-IT" sz="2400" dirty="0"/>
              <a:t>richiesti dal filtro sul motivo </a:t>
            </a:r>
            <a:r>
              <a:rPr lang="it-IT" sz="2400" dirty="0" smtClean="0"/>
              <a:t>della </a:t>
            </a:r>
            <a:r>
              <a:rPr lang="it-IT" sz="2400" dirty="0"/>
              <a:t>chiamata (spesso il filtro ha </a:t>
            </a:r>
            <a:r>
              <a:rPr lang="it-IT" sz="2400" dirty="0" smtClean="0"/>
              <a:t>l’obbligo </a:t>
            </a:r>
            <a:r>
              <a:rPr lang="it-IT" sz="2400" dirty="0"/>
              <a:t>di farlo) non essere evasivi, ma dare comunque una </a:t>
            </a:r>
            <a:r>
              <a:rPr lang="it-IT" sz="2400" dirty="0" smtClean="0"/>
              <a:t>informazione generica </a:t>
            </a:r>
            <a:r>
              <a:rPr lang="it-IT" sz="2400" dirty="0"/>
              <a:t>senza entrare nei dettagli (per esempio non </a:t>
            </a:r>
            <a:r>
              <a:rPr lang="it-IT" sz="2400" dirty="0" smtClean="0"/>
              <a:t>dire </a:t>
            </a:r>
            <a:r>
              <a:rPr lang="it-IT" sz="2400" dirty="0"/>
              <a:t>di essere un </a:t>
            </a:r>
            <a:r>
              <a:rPr lang="it-IT" sz="2400" dirty="0" smtClean="0"/>
              <a:t>venditore </a:t>
            </a:r>
            <a:r>
              <a:rPr lang="it-IT" sz="2400" dirty="0"/>
              <a:t>di fotocopiatrici, ma invece dire di </a:t>
            </a:r>
            <a:r>
              <a:rPr lang="it-IT" sz="2400" dirty="0" smtClean="0"/>
              <a:t>occuparsi </a:t>
            </a:r>
            <a:r>
              <a:rPr lang="it-IT" sz="2400" dirty="0"/>
              <a:t>di automazione dell’ufficio).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26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asellaDiTesto 37"/>
          <p:cNvSpPr txBox="1"/>
          <p:nvPr/>
        </p:nvSpPr>
        <p:spPr>
          <a:xfrm flipH="1">
            <a:off x="2377903" y="6255202"/>
            <a:ext cx="62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IeFP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Istruzione e Formazione Professionale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8" y="5962492"/>
            <a:ext cx="1857375" cy="6953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886752" cy="770164"/>
          </a:xfrm>
        </p:spPr>
        <p:txBody>
          <a:bodyPr>
            <a:normAutofit fontScale="90000"/>
          </a:bodyPr>
          <a:lstStyle/>
          <a:p>
            <a:r>
              <a:rPr lang="it-IT" dirty="0"/>
              <a:t>Con il nostro “interlocutore”: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9170" y="1471140"/>
            <a:ext cx="8596668" cy="4113231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Presentarsi scandendo bene il nostro nome, cognome, nome </a:t>
            </a:r>
            <a:r>
              <a:rPr lang="it-IT" sz="2000" dirty="0" smtClean="0"/>
              <a:t>dell’azienda</a:t>
            </a:r>
            <a:r>
              <a:rPr lang="it-IT" sz="2000" dirty="0"/>
              <a:t>, parlando con tono cortese ma dinamico. </a:t>
            </a:r>
            <a:r>
              <a:rPr lang="it-IT" sz="2000" dirty="0" smtClean="0"/>
              <a:t>Durante </a:t>
            </a:r>
            <a:r>
              <a:rPr lang="it-IT" sz="2000" dirty="0"/>
              <a:t>la conversazione chiamare l’interlocutore con il suo </a:t>
            </a:r>
            <a:r>
              <a:rPr lang="it-IT" sz="2000" dirty="0" smtClean="0"/>
              <a:t>cognome </a:t>
            </a:r>
            <a:r>
              <a:rPr lang="it-IT" sz="2000" dirty="0"/>
              <a:t>preceduto dal Sig./Sig.ra o dal titolo se ce l’ha. </a:t>
            </a:r>
            <a:r>
              <a:rPr lang="it-IT" sz="2000" dirty="0" smtClean="0"/>
              <a:t>Agganciare </a:t>
            </a:r>
            <a:r>
              <a:rPr lang="it-IT" sz="2000" dirty="0"/>
              <a:t>il cliente con una ragione valida o con un riferimento </a:t>
            </a:r>
            <a:r>
              <a:rPr lang="it-IT" sz="2000" dirty="0" smtClean="0"/>
              <a:t>specifico </a:t>
            </a:r>
            <a:r>
              <a:rPr lang="it-IT" sz="2000" dirty="0"/>
              <a:t>che dia un senso all’incontro che si richiede o che </a:t>
            </a:r>
            <a:r>
              <a:rPr lang="it-IT" sz="2000" dirty="0" smtClean="0"/>
              <a:t>comunque </a:t>
            </a:r>
            <a:r>
              <a:rPr lang="it-IT" sz="2000" dirty="0"/>
              <a:t>susciti il suo interesse. </a:t>
            </a:r>
            <a:r>
              <a:rPr lang="it-IT" sz="2000" dirty="0" smtClean="0"/>
              <a:t>Se </a:t>
            </a:r>
            <a:r>
              <a:rPr lang="it-IT" sz="2000" dirty="0"/>
              <a:t>l’interlocutore fa obiezioni cercare di superarle </a:t>
            </a:r>
            <a:r>
              <a:rPr lang="it-IT" sz="2000" dirty="0" smtClean="0"/>
              <a:t>sottolineando l’utilità </a:t>
            </a:r>
            <a:r>
              <a:rPr lang="it-IT" sz="2000" dirty="0"/>
              <a:t>dell’incontro richiesto. </a:t>
            </a:r>
            <a:r>
              <a:rPr lang="it-IT" sz="2000" dirty="0" smtClean="0"/>
              <a:t>Proporre </a:t>
            </a:r>
            <a:r>
              <a:rPr lang="it-IT" sz="2000" dirty="0"/>
              <a:t>l’appuntamento - sia che vi sia già accordo che non vi sia </a:t>
            </a:r>
            <a:r>
              <a:rPr lang="it-IT" sz="2000" dirty="0" smtClean="0"/>
              <a:t>ancora </a:t>
            </a:r>
            <a:r>
              <a:rPr lang="it-IT" sz="2000" dirty="0"/>
              <a:t>- proponendo una doppia data e orario. Anche in caso di </a:t>
            </a:r>
            <a:r>
              <a:rPr lang="it-IT" sz="2000" dirty="0" smtClean="0"/>
              <a:t>diniego </a:t>
            </a:r>
            <a:r>
              <a:rPr lang="it-IT" sz="2000" dirty="0"/>
              <a:t>dell’interlocutore chiedere il permesso di richiamare usando </a:t>
            </a:r>
            <a:r>
              <a:rPr lang="it-IT" sz="2000" dirty="0" smtClean="0"/>
              <a:t>la </a:t>
            </a:r>
            <a:r>
              <a:rPr lang="it-IT" sz="2000" dirty="0"/>
              <a:t>forma della doppia data </a:t>
            </a:r>
            <a:r>
              <a:rPr lang="it-IT" sz="2000" dirty="0" smtClean="0"/>
              <a:t>- Posso </a:t>
            </a:r>
            <a:r>
              <a:rPr lang="it-IT" sz="2000" dirty="0"/>
              <a:t>richiamarla domani </a:t>
            </a:r>
            <a:r>
              <a:rPr lang="it-IT" sz="2000" dirty="0" smtClean="0"/>
              <a:t>mattina </a:t>
            </a:r>
            <a:r>
              <a:rPr lang="it-IT" sz="2000" dirty="0"/>
              <a:t>alle dieci o preferisce giovedì pomeriggio alle </a:t>
            </a:r>
            <a:r>
              <a:rPr lang="it-IT" sz="2000" dirty="0" smtClean="0"/>
              <a:t>sedici?- 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737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8"/>
  <p:tag name="ARTICULATE_META_COURSE_ID" val="4pSjhAbpytx_course_id"/>
  <p:tag name="ARTICULATE_LAUNCH_URL" val="presentation.html"/>
  <p:tag name="ARTICULATE_META_NAME" val="ù"/>
  <p:tag name="ARTICULATE_META_NAME_SET" val="True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722912-c:\users\ù\desktop\presentazione blu.pptx"/>
  <p:tag name="ARTICULATE_PRESENTER_VERSION" val="7"/>
  <p:tag name="ARTICULATE_USED_PAGE_ORIENTATION" val="1"/>
  <p:tag name="ARTICULATE_USED_PAGE_SIZE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65201dc4-06ff-4f04-95e9-683e6c5fc219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"/>
</p:tagLst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595</TotalTime>
  <Words>4905</Words>
  <Application>Microsoft Office PowerPoint</Application>
  <PresentationFormat>Personalizzato</PresentationFormat>
  <Paragraphs>324</Paragraphs>
  <Slides>59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59</vt:i4>
      </vt:variant>
    </vt:vector>
  </HeadingPairs>
  <TitlesOfParts>
    <vt:vector size="60" baseType="lpstr">
      <vt:lpstr>Sfaccettatura</vt:lpstr>
      <vt:lpstr>Istituto Professionale di Stato per I servizi Commerciali e turistici “Giustino Fortunato”  Operatore ai servizi di vendita</vt:lpstr>
      <vt:lpstr>Presentazione standard di PowerPoint</vt:lpstr>
      <vt:lpstr>Le origini: </vt:lpstr>
      <vt:lpstr>Presentazione standard di PowerPoint</vt:lpstr>
      <vt:lpstr>Abilità di ascolto</vt:lpstr>
      <vt:lpstr>Gestualità  </vt:lpstr>
      <vt:lpstr>Ottenere l’appuntamento per telefono</vt:lpstr>
      <vt:lpstr>Con il “filtro” al centralino:</vt:lpstr>
      <vt:lpstr>Con il nostro “interlocutore”:</vt:lpstr>
      <vt:lpstr>Lo sviluppo delle conoscenze e delle competenze  </vt:lpstr>
      <vt:lpstr>L’analisi del mercato  </vt:lpstr>
      <vt:lpstr>L’analisi della concorrenza </vt:lpstr>
      <vt:lpstr>Lo studio della clientela </vt:lpstr>
      <vt:lpstr>La pianificazione dell’attività   </vt:lpstr>
      <vt:lpstr>Organizzare e pianificare gli obiettivi di vendita:  </vt:lpstr>
      <vt:lpstr>Il reporting (Key Performance Indicator)  </vt:lpstr>
      <vt:lpstr>La preparazione della visita  </vt:lpstr>
      <vt:lpstr>L’analisi delle esigenze del cliente e la motivazione all’acquisto</vt:lpstr>
      <vt:lpstr>Presentazione standard di PowerPoint</vt:lpstr>
      <vt:lpstr>Il metodo SPIN  </vt:lpstr>
      <vt:lpstr>Il metodo AIDA </vt:lpstr>
      <vt:lpstr>Presentazione standard di PowerPoint</vt:lpstr>
      <vt:lpstr>La presentazione del prodotto e la proposta: l’inizio della negoziazione. </vt:lpstr>
      <vt:lpstr>Presentazione standard di PowerPoint</vt:lpstr>
      <vt:lpstr>Argomentare in termini di caratteristiche e vantaggi  </vt:lpstr>
      <vt:lpstr>Il vantaggio competitivo </vt:lpstr>
      <vt:lpstr>Evidenziare, esemplificare, referenziare  </vt:lpstr>
      <vt:lpstr>Quantificare il valore aggiunto</vt:lpstr>
      <vt:lpstr>Riassumere le esigenze e feedback del cliente  </vt:lpstr>
      <vt:lpstr>La gestione delle obiezioni</vt:lpstr>
      <vt:lpstr>Atteggiamento corretto nella gestione delle obiezioni</vt:lpstr>
      <vt:lpstr>Obiezioni pretesto e obiezioni reali</vt:lpstr>
      <vt:lpstr>Tipi di obiezioni comuni</vt:lpstr>
      <vt:lpstr>Presentazione standard di PowerPoint</vt:lpstr>
      <vt:lpstr>Presentazione standard di PowerPoint</vt:lpstr>
      <vt:lpstr>La chiusura della trattativa</vt:lpstr>
      <vt:lpstr>La trattativa ha avuto successo</vt:lpstr>
      <vt:lpstr>La trattativa non ha avuto successo</vt:lpstr>
      <vt:lpstr>L’avvio della trattativa alternativa: BATNA</vt:lpstr>
      <vt:lpstr>Motivazioni all’acquisto </vt:lpstr>
      <vt:lpstr>Presentazione standard di PowerPoint</vt:lpstr>
      <vt:lpstr>METODO S.O.N.C.A.S.</vt:lpstr>
      <vt:lpstr>Il post vendita e la fidelizzazione del cliente</vt:lpstr>
      <vt:lpstr>La logistica aziendale</vt:lpstr>
      <vt:lpstr>Le finalità della logistica</vt:lpstr>
      <vt:lpstr>Il magazzino</vt:lpstr>
      <vt:lpstr>MAGAZZINO: scorte e struttura logistica</vt:lpstr>
      <vt:lpstr>Le imprese commerciali</vt:lpstr>
      <vt:lpstr>Il magazzino nelle imprese industriali</vt:lpstr>
      <vt:lpstr>Presentazione standard di PowerPoint</vt:lpstr>
      <vt:lpstr>Ricevimento delle merci</vt:lpstr>
      <vt:lpstr>Presentazione standard di PowerPoint</vt:lpstr>
      <vt:lpstr>Supply chain</vt:lpstr>
      <vt:lpstr>Principi di marketing</vt:lpstr>
      <vt:lpstr>Comunicazione</vt:lpstr>
      <vt:lpstr>Le aziende ed il mercato</vt:lpstr>
      <vt:lpstr>Presentazione standard di PowerPoint</vt:lpstr>
      <vt:lpstr>Mission and Vision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10</dc:creator>
  <cp:lastModifiedBy>Fijitsu 2</cp:lastModifiedBy>
  <cp:revision>61</cp:revision>
  <dcterms:created xsi:type="dcterms:W3CDTF">2014-03-13T10:51:48Z</dcterms:created>
  <dcterms:modified xsi:type="dcterms:W3CDTF">2014-07-08T15:26:22Z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5E3C77B8-8DC6-4E6E-83FA-4B48243F52D5</vt:lpwstr>
  </property>
  <property fmtid="{D5CDD505-2E9C-101B-9397-08002B2CF9AE}" pid="3" name="ArticulatePath">
    <vt:lpwstr>Presentazione blu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7</vt:lpwstr>
  </property>
  <property fmtid="{D5CDD505-2E9C-101B-9397-08002B2CF9AE}" pid="6" name="ArticulateProjectFull">
    <vt:lpwstr>C:\Users\ù\Desktop\Presentazione blu.ppta</vt:lpwstr>
  </property>
</Properties>
</file>